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812" r:id="rId3"/>
    <p:sldId id="948" r:id="rId4"/>
    <p:sldId id="499" r:id="rId5"/>
    <p:sldId id="454" r:id="rId6"/>
    <p:sldId id="271" r:id="rId7"/>
    <p:sldId id="272" r:id="rId8"/>
    <p:sldId id="931" r:id="rId9"/>
    <p:sldId id="273" r:id="rId10"/>
    <p:sldId id="274" r:id="rId11"/>
    <p:sldId id="946" r:id="rId12"/>
    <p:sldId id="280" r:id="rId13"/>
    <p:sldId id="276" r:id="rId14"/>
    <p:sldId id="945" r:id="rId15"/>
    <p:sldId id="944" r:id="rId16"/>
    <p:sldId id="827" r:id="rId17"/>
    <p:sldId id="831" r:id="rId18"/>
    <p:sldId id="837" r:id="rId19"/>
    <p:sldId id="928" r:id="rId20"/>
    <p:sldId id="927" r:id="rId21"/>
    <p:sldId id="929" r:id="rId22"/>
    <p:sldId id="829" r:id="rId23"/>
    <p:sldId id="828" r:id="rId24"/>
    <p:sldId id="830" r:id="rId25"/>
    <p:sldId id="835" r:id="rId26"/>
    <p:sldId id="832" r:id="rId27"/>
    <p:sldId id="833" r:id="rId28"/>
    <p:sldId id="930" r:id="rId29"/>
    <p:sldId id="932" r:id="rId30"/>
    <p:sldId id="934" r:id="rId31"/>
    <p:sldId id="935" r:id="rId32"/>
    <p:sldId id="947" r:id="rId33"/>
    <p:sldId id="859" r:id="rId34"/>
    <p:sldId id="860" r:id="rId35"/>
    <p:sldId id="861" r:id="rId36"/>
    <p:sldId id="862" r:id="rId37"/>
    <p:sldId id="863" r:id="rId38"/>
    <p:sldId id="864" r:id="rId39"/>
    <p:sldId id="865" r:id="rId40"/>
    <p:sldId id="866" r:id="rId41"/>
    <p:sldId id="867" r:id="rId42"/>
    <p:sldId id="936" r:id="rId43"/>
    <p:sldId id="868" r:id="rId44"/>
    <p:sldId id="869" r:id="rId45"/>
    <p:sldId id="879" r:id="rId46"/>
    <p:sldId id="809" r:id="rId47"/>
    <p:sldId id="810" r:id="rId48"/>
    <p:sldId id="811" r:id="rId49"/>
    <p:sldId id="949" r:id="rId50"/>
    <p:sldId id="813" r:id="rId51"/>
    <p:sldId id="814" r:id="rId52"/>
    <p:sldId id="815" r:id="rId53"/>
    <p:sldId id="816" r:id="rId54"/>
    <p:sldId id="817" r:id="rId55"/>
    <p:sldId id="818" r:id="rId56"/>
    <p:sldId id="819" r:id="rId57"/>
    <p:sldId id="820" r:id="rId58"/>
    <p:sldId id="821" r:id="rId59"/>
    <p:sldId id="822" r:id="rId60"/>
    <p:sldId id="823" r:id="rId61"/>
    <p:sldId id="824" r:id="rId62"/>
    <p:sldId id="825" r:id="rId63"/>
    <p:sldId id="826" r:id="rId64"/>
    <p:sldId id="950" r:id="rId65"/>
    <p:sldId id="951" r:id="rId66"/>
    <p:sldId id="952" r:id="rId67"/>
    <p:sldId id="953" r:id="rId68"/>
    <p:sldId id="954" r:id="rId69"/>
    <p:sldId id="955" r:id="rId70"/>
    <p:sldId id="956" r:id="rId71"/>
    <p:sldId id="834" r:id="rId72"/>
    <p:sldId id="957" r:id="rId73"/>
    <p:sldId id="836" r:id="rId74"/>
    <p:sldId id="958" r:id="rId75"/>
    <p:sldId id="838" r:id="rId76"/>
    <p:sldId id="839" r:id="rId77"/>
    <p:sldId id="840" r:id="rId78"/>
    <p:sldId id="841" r:id="rId79"/>
    <p:sldId id="842" r:id="rId80"/>
    <p:sldId id="843" r:id="rId81"/>
    <p:sldId id="844" r:id="rId82"/>
    <p:sldId id="959" r:id="rId83"/>
    <p:sldId id="845" r:id="rId84"/>
    <p:sldId id="846" r:id="rId8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2" d="100"/>
          <a:sy n="52" d="100"/>
        </p:scale>
        <p:origin x="48" y="11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84" Type="http://schemas.openxmlformats.org/officeDocument/2006/relationships/slide" Target="slides/slide82.xml"/><Relationship Id="rId89" Type="http://schemas.openxmlformats.org/officeDocument/2006/relationships/tableStyles" Target="tableStyles.xml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slide" Target="slides/slide72.xml"/><Relationship Id="rId79" Type="http://schemas.openxmlformats.org/officeDocument/2006/relationships/slide" Target="slides/slide77.xml"/><Relationship Id="rId5" Type="http://schemas.openxmlformats.org/officeDocument/2006/relationships/slide" Target="slides/slide3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77" Type="http://schemas.openxmlformats.org/officeDocument/2006/relationships/slide" Target="slides/slide75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80" Type="http://schemas.openxmlformats.org/officeDocument/2006/relationships/slide" Target="slides/slide78.xml"/><Relationship Id="rId85" Type="http://schemas.openxmlformats.org/officeDocument/2006/relationships/slide" Target="slides/slide83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83" Type="http://schemas.openxmlformats.org/officeDocument/2006/relationships/slide" Target="slides/slide81.xml"/><Relationship Id="rId88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81" Type="http://schemas.openxmlformats.org/officeDocument/2006/relationships/slide" Target="slides/slide79.xml"/><Relationship Id="rId86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viewProps" Target="viewProps.xml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19" Type="http://schemas.openxmlformats.org/officeDocument/2006/relationships/slide" Target="slides/slide17.xml"/></Relationships>
</file>

<file path=ppt/media/image1.png>
</file>

<file path=ppt/media/image10.png>
</file>

<file path=ppt/media/image11.png>
</file>

<file path=ppt/media/image12.png>
</file>

<file path=ppt/media/image13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4F28BA-D64A-4DD9-BB8F-72AAA92508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2B6371B-BBF5-D120-A645-8217D9C641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2C96E9A-1DAF-C24A-475B-AC5CE5F395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A899B-FB79-4CE7-BD94-4E427B3D0E54}" type="datetimeFigureOut">
              <a:rPr lang="zh-CN" altLang="en-US" smtClean="0"/>
              <a:t>2023/4/23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BB39E0A-D9BD-4BF8-1DC2-45D6E88C9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34F3925-C2EE-EC99-F7F0-36DFA0055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7874D-0BD6-46C7-8613-A6745F9760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34713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615212-B9D6-D12B-5852-7F02211EDF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DC03D50-F593-7226-B3EA-D78AF1BA6F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7B3CE90-7793-6769-DABC-EAF7CD13C9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A899B-FB79-4CE7-BD94-4E427B3D0E54}" type="datetimeFigureOut">
              <a:rPr lang="zh-CN" altLang="en-US" smtClean="0"/>
              <a:t>2023/4/23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D3BE1EC-7C14-5124-1DBA-773A7A9EEC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20F820B-2DE3-340D-D49E-8DDFBAE42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7874D-0BD6-46C7-8613-A6745F9760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76860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64B9CDB-FA1B-2B29-27AC-CBBAC3E9AE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C39B072-CA05-D7E4-BC05-2E5CB7478B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03F65E5-D914-8B65-E714-89357484DD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A899B-FB79-4CE7-BD94-4E427B3D0E54}" type="datetimeFigureOut">
              <a:rPr lang="zh-CN" altLang="en-US" smtClean="0"/>
              <a:t>2023/4/23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4A60CE6-9A4B-A7BF-4B26-7259F8E96A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BACC646-18C5-F121-092E-9F6B7D150C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7874D-0BD6-46C7-8613-A6745F9760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06209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F2C8D-8D87-49B7-913C-2F3E7CE150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82307A-827B-49D5-93D5-888506111A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A13D66-163F-44AC-9E7C-288C45DCFC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DE5C2-993C-4607-B26D-D4750998D4EC}" type="datetimeFigureOut">
              <a:rPr lang="en-US" smtClean="0"/>
              <a:t>4/23/2023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7BCF21-3CFD-4385-9DBC-F7BD17D8A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8E5275-B573-49CD-90AD-CB0DA97599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9C5FF-F35B-42A8-986F-F5F50A539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2013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2FF930-BB1B-4E66-A750-14CDF2321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1519BF-68A6-43AA-89F5-C81A45FBF3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5702ED-6F7F-4497-9059-B93C8F382F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DE5C2-993C-4607-B26D-D4750998D4EC}" type="datetimeFigureOut">
              <a:rPr lang="en-US" smtClean="0"/>
              <a:t>4/23/2023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75094B-4552-47F8-A19A-C0E27DDEB1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7916A4-49B7-4704-8CAC-115D1DEA9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9C5FF-F35B-42A8-986F-F5F50A539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6490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C7C10-1A04-4D5D-88D6-E25C15B2AA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D7FAE4-EC71-4F88-836E-08C97267F7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E76022-E15C-4FC6-85EE-406E479892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DE5C2-993C-4607-B26D-D4750998D4EC}" type="datetimeFigureOut">
              <a:rPr lang="en-US" smtClean="0"/>
              <a:t>4/23/2023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7DC579-3692-4E9B-B338-4EAEFB61A5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CDB079-213E-47A8-8BFE-6CB21B4D7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9C5FF-F35B-42A8-986F-F5F50A539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9238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122CD8-DB14-4576-899F-2F2CE272E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AF43D7-F323-46C2-B5D7-236AA5AF65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3D94A0-9200-4AC5-A43F-2BDC537726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880A4B-B757-4DB9-B76F-9C884BC349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DE5C2-993C-4607-B26D-D4750998D4EC}" type="datetimeFigureOut">
              <a:rPr lang="en-US" smtClean="0"/>
              <a:t>4/23/2023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9B8ACA-D40F-4229-9841-511E5B71C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FC1A17-3BF5-4EA5-BEFF-51260E8F7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9C5FF-F35B-42A8-986F-F5F50A539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0454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1A95FE-0948-4BA1-8E48-1EB6D0A825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A089F5-02CB-4DE6-8137-F5A641BFE8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60FF3C-480D-4C27-A5C0-3A0EF312E5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86455D2-0EA6-45F2-ACFD-5B255D5854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5001B6-1D21-4E2D-BFD9-31A494A76D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7D2297-CA0A-4D7C-88D0-B7E630DD7F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DE5C2-993C-4607-B26D-D4750998D4EC}" type="datetimeFigureOut">
              <a:rPr lang="en-US" smtClean="0"/>
              <a:t>4/23/2023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8B61E68-94DE-4D18-85C2-D659E8049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074391D-3478-49C6-A64F-7D9222349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9C5FF-F35B-42A8-986F-F5F50A539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9308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B787D-CCE5-4351-A8D2-6FB40E4C6A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D0080E-8BB7-4A2B-9E1E-A1884EAB7C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DE5C2-993C-4607-B26D-D4750998D4EC}" type="datetimeFigureOut">
              <a:rPr lang="en-US" smtClean="0"/>
              <a:t>4/23/2023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231991-0512-4363-BEC1-9F5FB2A4CF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B0BCDD-F844-4A3B-AFC4-D12972D0E3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9C5FF-F35B-42A8-986F-F5F50A539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14745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2F588C-0B58-4656-A1BF-EEBC5FAFC9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DE5C2-993C-4607-B26D-D4750998D4EC}" type="datetimeFigureOut">
              <a:rPr lang="en-US" smtClean="0"/>
              <a:t>4/23/2023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55D5C27-B9EB-4358-845D-80E984EFE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80E9D9-71E6-4C4B-94D8-15A6D054D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9C5FF-F35B-42A8-986F-F5F50A539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94811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D7AC6-3E96-4DF2-8B7B-8ED2ACA86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D3594C-6116-4D70-8609-3B3AE3B064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40EF22-48F6-40F9-98DA-773AAB2C7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D922F2-9898-4FAD-84C3-E54D1A2B94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DE5C2-993C-4607-B26D-D4750998D4EC}" type="datetimeFigureOut">
              <a:rPr lang="en-US" smtClean="0"/>
              <a:t>4/23/2023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04D9C0-1537-41C1-A2E0-B949FC8C46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394171-1D38-4BB1-B05F-4399CBF9F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9C5FF-F35B-42A8-986F-F5F50A539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1813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DBC600-7E6C-A4CA-3798-5FFD87065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5782233-3280-45A0-A81E-43252DCA62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99C16F7-FEE2-6B7A-A6A2-376780EFF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A899B-FB79-4CE7-BD94-4E427B3D0E54}" type="datetimeFigureOut">
              <a:rPr lang="zh-CN" altLang="en-US" smtClean="0"/>
              <a:t>2023/4/23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EDFE95F-983A-19A9-1C7F-D0BEC479D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59C1D1C-201E-7245-0B25-457DE6FCF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7874D-0BD6-46C7-8613-A6745F9760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921630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3BF37-234B-4CDC-9355-274310AF9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298EEF5-627E-47C5-882D-E9FB795C49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D119AF-0700-4DB2-B0C2-497AE7D4A9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A68593-5F9E-4E5A-BFEB-7B311DCF7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DE5C2-993C-4607-B26D-D4750998D4EC}" type="datetimeFigureOut">
              <a:rPr lang="en-US" smtClean="0"/>
              <a:t>4/23/2023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C7370B-15E1-4CB0-9B85-006578F16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CC3140-5AF3-4C9C-93D5-9F57668CA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9C5FF-F35B-42A8-986F-F5F50A539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5727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BAC9D-667A-4F8E-8A4B-5534E3501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AB3C54-24B0-464A-8D85-99A6883DC8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B1B0D-7BB1-4E78-AD53-15520DE87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DE5C2-993C-4607-B26D-D4750998D4EC}" type="datetimeFigureOut">
              <a:rPr lang="en-US" smtClean="0"/>
              <a:t>4/23/2023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5F90C4-EB39-462A-B466-D6BDB78E7C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819E79-F059-4C7A-8814-C7FE069902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9C5FF-F35B-42A8-986F-F5F50A539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74678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963A2FF-4678-4216-98BC-A82B1465AF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284147-CDB3-4F8F-AD86-029641C3E6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48C6FF-7F91-4CDE-95B6-82CD5089D2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DE5C2-993C-4607-B26D-D4750998D4EC}" type="datetimeFigureOut">
              <a:rPr lang="en-US" smtClean="0"/>
              <a:t>4/23/2023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E431B2-6F17-46C5-9728-C9DF6803F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2F738F-8A91-493E-AE17-4C41E34E2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9C5FF-F35B-42A8-986F-F5F50A539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3746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56EF5B-30D3-AC29-B786-0AF404D79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1426A25-888B-B127-5F05-5C9D69474A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96E1617-509F-1B3E-E074-BA169FB52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A899B-FB79-4CE7-BD94-4E427B3D0E54}" type="datetimeFigureOut">
              <a:rPr lang="zh-CN" altLang="en-US" smtClean="0"/>
              <a:t>2023/4/23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551B299-8FD9-3B8B-F5A5-960412A181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DD59012-2910-5FB8-F54F-F9848B5DD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7874D-0BD6-46C7-8613-A6745F9760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89559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03E05C-9D8C-DEC7-4B78-EFA1E76EF5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9BC41BA-5AB7-8F90-634F-D807B875B7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B46B6B3-7DF1-1AF4-00C2-151A43546B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2103B18-D694-AF2E-EBE4-0F4E5AC65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A899B-FB79-4CE7-BD94-4E427B3D0E54}" type="datetimeFigureOut">
              <a:rPr lang="zh-CN" altLang="en-US" smtClean="0"/>
              <a:t>2023/4/23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D1947E6-3123-1F16-8785-D2DB274B72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E24B49D-BF2B-2DBF-9E06-9E0183414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7874D-0BD6-46C7-8613-A6745F9760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77550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CF12BC0-8636-B6E5-E145-1F7EE3AADB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E34CAC2-171C-0ACD-6AD4-C16D3A9F01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3274431-BFBD-3672-ECDF-94E5325DC2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B9235E5-01AD-F22E-1E74-10910698B5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FA4C1F0-268B-2E21-1D10-85460379399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35C0AA4-45FC-02C6-F617-1CE4A7A4B4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A899B-FB79-4CE7-BD94-4E427B3D0E54}" type="datetimeFigureOut">
              <a:rPr lang="zh-CN" altLang="en-US" smtClean="0"/>
              <a:t>2023/4/23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FC86449-BFA5-1789-BAEC-F9931F3436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CBDD66FE-B0F1-6BE0-B2C1-5EA2BAEE8D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7874D-0BD6-46C7-8613-A6745F9760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66663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72FF88C-45E1-99A7-A777-65E8394C4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68634EF-5A8B-9C75-3F2A-B08C7B2E7E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A899B-FB79-4CE7-BD94-4E427B3D0E54}" type="datetimeFigureOut">
              <a:rPr lang="zh-CN" altLang="en-US" smtClean="0"/>
              <a:t>2023/4/23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7291114-E2FC-9D23-8C3C-1A66C4AF45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55AB8E9-EC14-567B-ECD6-4B5E57A64B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7874D-0BD6-46C7-8613-A6745F9760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60905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3DBAA0A-0020-35EE-699E-7B224FE19D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A899B-FB79-4CE7-BD94-4E427B3D0E54}" type="datetimeFigureOut">
              <a:rPr lang="zh-CN" altLang="en-US" smtClean="0"/>
              <a:t>2023/4/23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A0C0382-DCE8-18BC-F963-6CB7249608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43E5770-8777-508F-8EFF-A368A8611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7874D-0BD6-46C7-8613-A6745F9760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39208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A79A38-78A2-C96E-A487-2371C847C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24CBB8C-83B6-73DE-BD92-037B29CEFC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E7AF521-F75F-4F29-F277-5D45D2ED5C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B7FCDBD-3839-1944-8E7E-9646D64B2A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A899B-FB79-4CE7-BD94-4E427B3D0E54}" type="datetimeFigureOut">
              <a:rPr lang="zh-CN" altLang="en-US" smtClean="0"/>
              <a:t>2023/4/23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02EF2C8-31A1-2F77-E56E-4BF133DF8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EA7E30D-2C80-697C-A750-F1E299A12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7874D-0BD6-46C7-8613-A6745F9760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15641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1C1E15F-ADA5-2F7A-90BF-B9D1071BC2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73B3590-DE83-CB21-15DB-11A2180018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5C58786-89DB-B67A-B5B8-C3885F0467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1B0A531-20A2-93DD-E2A9-04CA1AE366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A899B-FB79-4CE7-BD94-4E427B3D0E54}" type="datetimeFigureOut">
              <a:rPr lang="zh-CN" altLang="en-US" smtClean="0"/>
              <a:t>2023/4/23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DE1F7CD-0934-31ED-8408-8121695592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1938E7D-B7AF-998C-B155-A2E2136A2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7874D-0BD6-46C7-8613-A6745F9760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01973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4050CAF-DA3D-0540-4552-F9C54FA76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5481707-2C93-EB9C-42ED-F2BAF95AE2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909E39-17B1-38AB-7F0B-DB3B7E9A80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AA899B-FB79-4CE7-BD94-4E427B3D0E54}" type="datetimeFigureOut">
              <a:rPr lang="zh-CN" altLang="en-US" smtClean="0"/>
              <a:t>2023/4/23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69FBCB0-81BC-8B3A-8BAA-A61DE84483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28BF517-5DE9-040E-CE1B-C3EBF1F012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A7874D-0BD6-46C7-8613-A6745F9760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81926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9710C75-A374-4D84-B806-79A414C181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ABAD88-B91C-434B-9792-00329962BB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9357FA-0154-4DB3-A3D3-332B7C5774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8DE5C2-993C-4607-B26D-D4750998D4EC}" type="datetimeFigureOut">
              <a:rPr lang="en-US" smtClean="0"/>
              <a:t>4/23/2023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963CCD-B113-4C4B-BE1E-21FEF9B8A5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A76117-D1BF-4D9D-A2E9-B4F402BA51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49C5FF-F35B-42A8-986F-F5F50A539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034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api.map.baidu.com/lbsapi/cloud/case.htm" TargetMode="Externa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3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9862AFF-1DA5-4D3F-9DD1-C401CA46B85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Service computing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3B970E14-24E8-4F27-BA00-79D7285384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Main concepts and importance </a:t>
            </a:r>
          </a:p>
        </p:txBody>
      </p:sp>
    </p:spTree>
    <p:extLst>
      <p:ext uri="{BB962C8B-B14F-4D97-AF65-F5344CB8AC3E}">
        <p14:creationId xmlns:p14="http://schemas.microsoft.com/office/powerpoint/2010/main" val="27723135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927042" y="483184"/>
            <a:ext cx="3307852" cy="184987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tIns="0" rtlCol="0" anchor="t" anchorCtr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Driver App</a:t>
            </a:r>
          </a:p>
        </p:txBody>
      </p:sp>
      <p:sp>
        <p:nvSpPr>
          <p:cNvPr id="7" name="Rectangle 6"/>
          <p:cNvSpPr/>
          <p:nvPr/>
        </p:nvSpPr>
        <p:spPr>
          <a:xfrm>
            <a:off x="1041517" y="889117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Map functions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41517" y="1408119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3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041517" y="1906053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6</a:t>
            </a:r>
          </a:p>
        </p:txBody>
      </p:sp>
      <p:sp>
        <p:nvSpPr>
          <p:cNvPr id="12" name="Rectangle 11"/>
          <p:cNvSpPr/>
          <p:nvPr/>
        </p:nvSpPr>
        <p:spPr>
          <a:xfrm>
            <a:off x="2087248" y="889115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1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132276" y="889117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2</a:t>
            </a:r>
          </a:p>
        </p:txBody>
      </p:sp>
      <p:sp>
        <p:nvSpPr>
          <p:cNvPr id="14" name="Rectangle 13"/>
          <p:cNvSpPr/>
          <p:nvPr/>
        </p:nvSpPr>
        <p:spPr>
          <a:xfrm>
            <a:off x="2087248" y="1429886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4</a:t>
            </a:r>
          </a:p>
        </p:txBody>
      </p:sp>
      <p:sp>
        <p:nvSpPr>
          <p:cNvPr id="15" name="Rectangle 14"/>
          <p:cNvSpPr/>
          <p:nvPr/>
        </p:nvSpPr>
        <p:spPr>
          <a:xfrm>
            <a:off x="3132276" y="1429888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5</a:t>
            </a:r>
          </a:p>
        </p:txBody>
      </p:sp>
      <p:sp>
        <p:nvSpPr>
          <p:cNvPr id="16" name="Rectangle 15"/>
          <p:cNvSpPr/>
          <p:nvPr/>
        </p:nvSpPr>
        <p:spPr>
          <a:xfrm>
            <a:off x="2087248" y="1906052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7</a:t>
            </a:r>
          </a:p>
        </p:txBody>
      </p:sp>
      <p:sp>
        <p:nvSpPr>
          <p:cNvPr id="17" name="Rectangle 16"/>
          <p:cNvSpPr/>
          <p:nvPr/>
        </p:nvSpPr>
        <p:spPr>
          <a:xfrm>
            <a:off x="3132276" y="1906054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…</a:t>
            </a:r>
          </a:p>
        </p:txBody>
      </p:sp>
      <p:sp>
        <p:nvSpPr>
          <p:cNvPr id="39" name="Rounded Rectangle 38"/>
          <p:cNvSpPr/>
          <p:nvPr/>
        </p:nvSpPr>
        <p:spPr>
          <a:xfrm>
            <a:off x="897545" y="2545852"/>
            <a:ext cx="3307852" cy="1849870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tIns="0" rtlCol="0" anchor="t" anchorCtr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Warehouse App</a:t>
            </a:r>
          </a:p>
        </p:txBody>
      </p:sp>
      <p:sp>
        <p:nvSpPr>
          <p:cNvPr id="40" name="Rectangle 39"/>
          <p:cNvSpPr/>
          <p:nvPr/>
        </p:nvSpPr>
        <p:spPr>
          <a:xfrm>
            <a:off x="1041517" y="2933525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Map functions</a:t>
            </a:r>
          </a:p>
        </p:txBody>
      </p:sp>
      <p:sp>
        <p:nvSpPr>
          <p:cNvPr id="41" name="Rectangle 40"/>
          <p:cNvSpPr/>
          <p:nvPr/>
        </p:nvSpPr>
        <p:spPr>
          <a:xfrm>
            <a:off x="1041517" y="3452527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3</a:t>
            </a:r>
          </a:p>
        </p:txBody>
      </p:sp>
      <p:sp>
        <p:nvSpPr>
          <p:cNvPr id="42" name="Rectangle 41"/>
          <p:cNvSpPr/>
          <p:nvPr/>
        </p:nvSpPr>
        <p:spPr>
          <a:xfrm>
            <a:off x="1041517" y="3950461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6</a:t>
            </a:r>
          </a:p>
        </p:txBody>
      </p:sp>
      <p:sp>
        <p:nvSpPr>
          <p:cNvPr id="43" name="Rectangle 42"/>
          <p:cNvSpPr/>
          <p:nvPr/>
        </p:nvSpPr>
        <p:spPr>
          <a:xfrm>
            <a:off x="2087248" y="2933523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1</a:t>
            </a:r>
          </a:p>
        </p:txBody>
      </p:sp>
      <p:sp>
        <p:nvSpPr>
          <p:cNvPr id="44" name="Rectangle 43"/>
          <p:cNvSpPr/>
          <p:nvPr/>
        </p:nvSpPr>
        <p:spPr>
          <a:xfrm>
            <a:off x="3132276" y="2933525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2</a:t>
            </a:r>
          </a:p>
        </p:txBody>
      </p:sp>
      <p:sp>
        <p:nvSpPr>
          <p:cNvPr id="45" name="Rectangle 44"/>
          <p:cNvSpPr/>
          <p:nvPr/>
        </p:nvSpPr>
        <p:spPr>
          <a:xfrm>
            <a:off x="2087248" y="3474294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4</a:t>
            </a:r>
          </a:p>
        </p:txBody>
      </p:sp>
      <p:sp>
        <p:nvSpPr>
          <p:cNvPr id="46" name="Rectangle 45"/>
          <p:cNvSpPr/>
          <p:nvPr/>
        </p:nvSpPr>
        <p:spPr>
          <a:xfrm>
            <a:off x="3132276" y="3474296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5</a:t>
            </a:r>
          </a:p>
        </p:txBody>
      </p:sp>
      <p:sp>
        <p:nvSpPr>
          <p:cNvPr id="47" name="Rectangle 46"/>
          <p:cNvSpPr/>
          <p:nvPr/>
        </p:nvSpPr>
        <p:spPr>
          <a:xfrm>
            <a:off x="2087248" y="3950460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7</a:t>
            </a:r>
          </a:p>
        </p:txBody>
      </p:sp>
      <p:sp>
        <p:nvSpPr>
          <p:cNvPr id="48" name="Rectangle 47"/>
          <p:cNvSpPr/>
          <p:nvPr/>
        </p:nvSpPr>
        <p:spPr>
          <a:xfrm>
            <a:off x="3132276" y="3950462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…</a:t>
            </a:r>
          </a:p>
        </p:txBody>
      </p:sp>
      <p:sp>
        <p:nvSpPr>
          <p:cNvPr id="49" name="Rounded Rectangle 48"/>
          <p:cNvSpPr/>
          <p:nvPr/>
        </p:nvSpPr>
        <p:spPr>
          <a:xfrm>
            <a:off x="897545" y="4648550"/>
            <a:ext cx="3307852" cy="184987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tIns="0" rtlCol="0" anchor="t" anchorCtr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Sales App</a:t>
            </a:r>
          </a:p>
        </p:txBody>
      </p:sp>
      <p:sp>
        <p:nvSpPr>
          <p:cNvPr id="50" name="Rectangle 49"/>
          <p:cNvSpPr/>
          <p:nvPr/>
        </p:nvSpPr>
        <p:spPr>
          <a:xfrm>
            <a:off x="1041517" y="5036223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Map functions</a:t>
            </a:r>
          </a:p>
        </p:txBody>
      </p:sp>
      <p:sp>
        <p:nvSpPr>
          <p:cNvPr id="51" name="Rectangle 50"/>
          <p:cNvSpPr/>
          <p:nvPr/>
        </p:nvSpPr>
        <p:spPr>
          <a:xfrm>
            <a:off x="1041517" y="5555225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3</a:t>
            </a:r>
          </a:p>
        </p:txBody>
      </p:sp>
      <p:sp>
        <p:nvSpPr>
          <p:cNvPr id="52" name="Rectangle 51"/>
          <p:cNvSpPr/>
          <p:nvPr/>
        </p:nvSpPr>
        <p:spPr>
          <a:xfrm>
            <a:off x="1041517" y="6053159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6</a:t>
            </a:r>
          </a:p>
        </p:txBody>
      </p:sp>
      <p:sp>
        <p:nvSpPr>
          <p:cNvPr id="53" name="Rectangle 52"/>
          <p:cNvSpPr/>
          <p:nvPr/>
        </p:nvSpPr>
        <p:spPr>
          <a:xfrm>
            <a:off x="2087248" y="5036221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1</a:t>
            </a:r>
          </a:p>
        </p:txBody>
      </p:sp>
      <p:sp>
        <p:nvSpPr>
          <p:cNvPr id="54" name="Rectangle 53"/>
          <p:cNvSpPr/>
          <p:nvPr/>
        </p:nvSpPr>
        <p:spPr>
          <a:xfrm>
            <a:off x="3132276" y="5036223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2</a:t>
            </a:r>
          </a:p>
        </p:txBody>
      </p:sp>
      <p:sp>
        <p:nvSpPr>
          <p:cNvPr id="55" name="Rectangle 54"/>
          <p:cNvSpPr/>
          <p:nvPr/>
        </p:nvSpPr>
        <p:spPr>
          <a:xfrm>
            <a:off x="2087248" y="5576992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4</a:t>
            </a:r>
          </a:p>
        </p:txBody>
      </p:sp>
      <p:sp>
        <p:nvSpPr>
          <p:cNvPr id="56" name="Rectangle 55"/>
          <p:cNvSpPr/>
          <p:nvPr/>
        </p:nvSpPr>
        <p:spPr>
          <a:xfrm>
            <a:off x="3132276" y="5576994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5</a:t>
            </a:r>
          </a:p>
        </p:txBody>
      </p:sp>
      <p:sp>
        <p:nvSpPr>
          <p:cNvPr id="57" name="Rectangle 56"/>
          <p:cNvSpPr/>
          <p:nvPr/>
        </p:nvSpPr>
        <p:spPr>
          <a:xfrm>
            <a:off x="2087248" y="6053158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7</a:t>
            </a:r>
          </a:p>
        </p:txBody>
      </p:sp>
      <p:sp>
        <p:nvSpPr>
          <p:cNvPr id="58" name="Rectangle 57"/>
          <p:cNvSpPr/>
          <p:nvPr/>
        </p:nvSpPr>
        <p:spPr>
          <a:xfrm>
            <a:off x="3132276" y="6053160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…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C4BC644-3BDD-22E6-8585-8F5E3005F5D7}"/>
              </a:ext>
            </a:extLst>
          </p:cNvPr>
          <p:cNvSpPr txBox="1"/>
          <p:nvPr/>
        </p:nvSpPr>
        <p:spPr>
          <a:xfrm>
            <a:off x="5052711" y="2333054"/>
            <a:ext cx="6097772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How to make your development work more efficient?</a:t>
            </a:r>
          </a:p>
        </p:txBody>
      </p:sp>
    </p:spTree>
    <p:extLst>
      <p:ext uri="{BB962C8B-B14F-4D97-AF65-F5344CB8AC3E}">
        <p14:creationId xmlns:p14="http://schemas.microsoft.com/office/powerpoint/2010/main" val="789546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4000" dirty="0"/>
              <a:t>How to make your development work more efficient?</a:t>
            </a:r>
          </a:p>
          <a:p>
            <a:r>
              <a:rPr lang="en-GB" sz="4000" dirty="0"/>
              <a:t>You noticed that in all of the tasks you were working on previous year, there was a need to develop some kind of map functions</a:t>
            </a:r>
          </a:p>
          <a:p>
            <a:endParaRPr lang="en-GB" sz="4000" dirty="0"/>
          </a:p>
        </p:txBody>
      </p:sp>
    </p:spTree>
    <p:extLst>
      <p:ext uri="{BB962C8B-B14F-4D97-AF65-F5344CB8AC3E}">
        <p14:creationId xmlns:p14="http://schemas.microsoft.com/office/powerpoint/2010/main" val="22381050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Abstracting commonly used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4000" dirty="0"/>
              <a:t>Can you </a:t>
            </a:r>
            <a:r>
              <a:rPr lang="en-GB" sz="4000" dirty="0">
                <a:solidFill>
                  <a:srgbClr val="FF0000"/>
                </a:solidFill>
              </a:rPr>
              <a:t>abstract</a:t>
            </a:r>
            <a:r>
              <a:rPr lang="en-GB" sz="4000" dirty="0"/>
              <a:t> these map functions and </a:t>
            </a:r>
            <a:r>
              <a:rPr lang="en-GB" sz="4000" dirty="0">
                <a:solidFill>
                  <a:srgbClr val="FF0000"/>
                </a:solidFill>
              </a:rPr>
              <a:t>reuse</a:t>
            </a:r>
            <a:r>
              <a:rPr lang="en-GB" sz="4000" dirty="0"/>
              <a:t> them in all of the apps that need it? </a:t>
            </a:r>
          </a:p>
          <a:p>
            <a:pPr lvl="1"/>
            <a:r>
              <a:rPr lang="en-GB" sz="3600" dirty="0"/>
              <a:t>Develop map component as a standalone function and add an interface (API) that can interact with your other APPs. </a:t>
            </a:r>
          </a:p>
          <a:p>
            <a:pPr lvl="1"/>
            <a:r>
              <a:rPr lang="en-GB" sz="3600" dirty="0"/>
              <a:t>One of the ways to achieve that is to build your own Web Service</a:t>
            </a:r>
          </a:p>
        </p:txBody>
      </p:sp>
    </p:spTree>
    <p:extLst>
      <p:ext uri="{BB962C8B-B14F-4D97-AF65-F5344CB8AC3E}">
        <p14:creationId xmlns:p14="http://schemas.microsoft.com/office/powerpoint/2010/main" val="3733715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ounded Rectangle 64"/>
          <p:cNvSpPr/>
          <p:nvPr/>
        </p:nvSpPr>
        <p:spPr>
          <a:xfrm>
            <a:off x="6131818" y="2495988"/>
            <a:ext cx="3307852" cy="184987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tIns="0" rtlCol="0" anchor="t" anchorCtr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Map Web Service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927042" y="483184"/>
            <a:ext cx="3307852" cy="184987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tIns="0" rtlCol="0" anchor="t" anchorCtr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Driver App</a:t>
            </a:r>
          </a:p>
        </p:txBody>
      </p:sp>
      <p:sp>
        <p:nvSpPr>
          <p:cNvPr id="7" name="Rectangle 6"/>
          <p:cNvSpPr/>
          <p:nvPr/>
        </p:nvSpPr>
        <p:spPr>
          <a:xfrm>
            <a:off x="1041517" y="889117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Map functions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41517" y="1408119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3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041517" y="1906053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6</a:t>
            </a:r>
          </a:p>
        </p:txBody>
      </p:sp>
      <p:sp>
        <p:nvSpPr>
          <p:cNvPr id="12" name="Rectangle 11"/>
          <p:cNvSpPr/>
          <p:nvPr/>
        </p:nvSpPr>
        <p:spPr>
          <a:xfrm>
            <a:off x="2087248" y="889115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1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132276" y="889117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2</a:t>
            </a:r>
          </a:p>
        </p:txBody>
      </p:sp>
      <p:sp>
        <p:nvSpPr>
          <p:cNvPr id="14" name="Rectangle 13"/>
          <p:cNvSpPr/>
          <p:nvPr/>
        </p:nvSpPr>
        <p:spPr>
          <a:xfrm>
            <a:off x="2087248" y="1429886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4</a:t>
            </a:r>
          </a:p>
        </p:txBody>
      </p:sp>
      <p:sp>
        <p:nvSpPr>
          <p:cNvPr id="15" name="Rectangle 14"/>
          <p:cNvSpPr/>
          <p:nvPr/>
        </p:nvSpPr>
        <p:spPr>
          <a:xfrm>
            <a:off x="3132276" y="1429888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5</a:t>
            </a:r>
          </a:p>
        </p:txBody>
      </p:sp>
      <p:sp>
        <p:nvSpPr>
          <p:cNvPr id="16" name="Rectangle 15"/>
          <p:cNvSpPr/>
          <p:nvPr/>
        </p:nvSpPr>
        <p:spPr>
          <a:xfrm>
            <a:off x="2087248" y="1906052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7</a:t>
            </a:r>
          </a:p>
        </p:txBody>
      </p:sp>
      <p:sp>
        <p:nvSpPr>
          <p:cNvPr id="17" name="Rectangle 16"/>
          <p:cNvSpPr/>
          <p:nvPr/>
        </p:nvSpPr>
        <p:spPr>
          <a:xfrm>
            <a:off x="3132276" y="1906054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…</a:t>
            </a:r>
          </a:p>
        </p:txBody>
      </p:sp>
      <p:sp>
        <p:nvSpPr>
          <p:cNvPr id="39" name="Rounded Rectangle 38"/>
          <p:cNvSpPr/>
          <p:nvPr/>
        </p:nvSpPr>
        <p:spPr>
          <a:xfrm>
            <a:off x="897545" y="2545852"/>
            <a:ext cx="3307852" cy="1849870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tIns="0" rtlCol="0" anchor="t" anchorCtr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Warehouse App</a:t>
            </a:r>
          </a:p>
        </p:txBody>
      </p:sp>
      <p:sp>
        <p:nvSpPr>
          <p:cNvPr id="40" name="Rectangle 39"/>
          <p:cNvSpPr/>
          <p:nvPr/>
        </p:nvSpPr>
        <p:spPr>
          <a:xfrm>
            <a:off x="1041517" y="2933525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Map functions</a:t>
            </a:r>
          </a:p>
        </p:txBody>
      </p:sp>
      <p:sp>
        <p:nvSpPr>
          <p:cNvPr id="41" name="Rectangle 40"/>
          <p:cNvSpPr/>
          <p:nvPr/>
        </p:nvSpPr>
        <p:spPr>
          <a:xfrm>
            <a:off x="1041517" y="3452527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3</a:t>
            </a:r>
          </a:p>
        </p:txBody>
      </p:sp>
      <p:sp>
        <p:nvSpPr>
          <p:cNvPr id="42" name="Rectangle 41"/>
          <p:cNvSpPr/>
          <p:nvPr/>
        </p:nvSpPr>
        <p:spPr>
          <a:xfrm>
            <a:off x="1041517" y="3950461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6</a:t>
            </a:r>
          </a:p>
        </p:txBody>
      </p:sp>
      <p:sp>
        <p:nvSpPr>
          <p:cNvPr id="43" name="Rectangle 42"/>
          <p:cNvSpPr/>
          <p:nvPr/>
        </p:nvSpPr>
        <p:spPr>
          <a:xfrm>
            <a:off x="2087248" y="2933523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1</a:t>
            </a:r>
          </a:p>
        </p:txBody>
      </p:sp>
      <p:sp>
        <p:nvSpPr>
          <p:cNvPr id="44" name="Rectangle 43"/>
          <p:cNvSpPr/>
          <p:nvPr/>
        </p:nvSpPr>
        <p:spPr>
          <a:xfrm>
            <a:off x="3132276" y="2933525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2</a:t>
            </a:r>
          </a:p>
        </p:txBody>
      </p:sp>
      <p:sp>
        <p:nvSpPr>
          <p:cNvPr id="45" name="Rectangle 44"/>
          <p:cNvSpPr/>
          <p:nvPr/>
        </p:nvSpPr>
        <p:spPr>
          <a:xfrm>
            <a:off x="2087248" y="3474294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4</a:t>
            </a:r>
          </a:p>
        </p:txBody>
      </p:sp>
      <p:sp>
        <p:nvSpPr>
          <p:cNvPr id="46" name="Rectangle 45"/>
          <p:cNvSpPr/>
          <p:nvPr/>
        </p:nvSpPr>
        <p:spPr>
          <a:xfrm>
            <a:off x="3132276" y="3474296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5</a:t>
            </a:r>
          </a:p>
        </p:txBody>
      </p:sp>
      <p:sp>
        <p:nvSpPr>
          <p:cNvPr id="47" name="Rectangle 46"/>
          <p:cNvSpPr/>
          <p:nvPr/>
        </p:nvSpPr>
        <p:spPr>
          <a:xfrm>
            <a:off x="2087248" y="3950460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7</a:t>
            </a:r>
          </a:p>
        </p:txBody>
      </p:sp>
      <p:sp>
        <p:nvSpPr>
          <p:cNvPr id="48" name="Rectangle 47"/>
          <p:cNvSpPr/>
          <p:nvPr/>
        </p:nvSpPr>
        <p:spPr>
          <a:xfrm>
            <a:off x="3132276" y="3950462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…</a:t>
            </a:r>
          </a:p>
        </p:txBody>
      </p:sp>
      <p:sp>
        <p:nvSpPr>
          <p:cNvPr id="49" name="Rounded Rectangle 48"/>
          <p:cNvSpPr/>
          <p:nvPr/>
        </p:nvSpPr>
        <p:spPr>
          <a:xfrm>
            <a:off x="897545" y="4648550"/>
            <a:ext cx="3307852" cy="184987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tIns="0" rtlCol="0" anchor="t" anchorCtr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Sales App</a:t>
            </a:r>
          </a:p>
        </p:txBody>
      </p:sp>
      <p:sp>
        <p:nvSpPr>
          <p:cNvPr id="50" name="Rectangle 49"/>
          <p:cNvSpPr/>
          <p:nvPr/>
        </p:nvSpPr>
        <p:spPr>
          <a:xfrm>
            <a:off x="1041517" y="5036223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Map functions</a:t>
            </a:r>
          </a:p>
        </p:txBody>
      </p:sp>
      <p:sp>
        <p:nvSpPr>
          <p:cNvPr id="51" name="Rectangle 50"/>
          <p:cNvSpPr/>
          <p:nvPr/>
        </p:nvSpPr>
        <p:spPr>
          <a:xfrm>
            <a:off x="1041517" y="5555225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3</a:t>
            </a:r>
          </a:p>
        </p:txBody>
      </p:sp>
      <p:sp>
        <p:nvSpPr>
          <p:cNvPr id="52" name="Rectangle 51"/>
          <p:cNvSpPr/>
          <p:nvPr/>
        </p:nvSpPr>
        <p:spPr>
          <a:xfrm>
            <a:off x="1041517" y="6053159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6</a:t>
            </a:r>
          </a:p>
        </p:txBody>
      </p:sp>
      <p:sp>
        <p:nvSpPr>
          <p:cNvPr id="53" name="Rectangle 52"/>
          <p:cNvSpPr/>
          <p:nvPr/>
        </p:nvSpPr>
        <p:spPr>
          <a:xfrm>
            <a:off x="2087248" y="5036221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1</a:t>
            </a:r>
          </a:p>
        </p:txBody>
      </p:sp>
      <p:sp>
        <p:nvSpPr>
          <p:cNvPr id="54" name="Rectangle 53"/>
          <p:cNvSpPr/>
          <p:nvPr/>
        </p:nvSpPr>
        <p:spPr>
          <a:xfrm>
            <a:off x="3132276" y="5036223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2</a:t>
            </a:r>
          </a:p>
        </p:txBody>
      </p:sp>
      <p:sp>
        <p:nvSpPr>
          <p:cNvPr id="55" name="Rectangle 54"/>
          <p:cNvSpPr/>
          <p:nvPr/>
        </p:nvSpPr>
        <p:spPr>
          <a:xfrm>
            <a:off x="2087248" y="5576992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4</a:t>
            </a:r>
          </a:p>
        </p:txBody>
      </p:sp>
      <p:sp>
        <p:nvSpPr>
          <p:cNvPr id="56" name="Rectangle 55"/>
          <p:cNvSpPr/>
          <p:nvPr/>
        </p:nvSpPr>
        <p:spPr>
          <a:xfrm>
            <a:off x="3132276" y="5576994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5</a:t>
            </a:r>
          </a:p>
        </p:txBody>
      </p:sp>
      <p:sp>
        <p:nvSpPr>
          <p:cNvPr id="57" name="Rectangle 56"/>
          <p:cNvSpPr/>
          <p:nvPr/>
        </p:nvSpPr>
        <p:spPr>
          <a:xfrm>
            <a:off x="2087248" y="6053158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7</a:t>
            </a:r>
          </a:p>
        </p:txBody>
      </p:sp>
      <p:sp>
        <p:nvSpPr>
          <p:cNvPr id="58" name="Rectangle 57"/>
          <p:cNvSpPr/>
          <p:nvPr/>
        </p:nvSpPr>
        <p:spPr>
          <a:xfrm>
            <a:off x="3132276" y="6053160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…</a:t>
            </a:r>
          </a:p>
        </p:txBody>
      </p:sp>
      <p:sp>
        <p:nvSpPr>
          <p:cNvPr id="59" name="Rounded Rectangle 58"/>
          <p:cNvSpPr/>
          <p:nvPr/>
        </p:nvSpPr>
        <p:spPr>
          <a:xfrm>
            <a:off x="969180" y="800627"/>
            <a:ext cx="1028173" cy="50144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0" name="Rounded Rectangle 59"/>
          <p:cNvSpPr/>
          <p:nvPr/>
        </p:nvSpPr>
        <p:spPr>
          <a:xfrm>
            <a:off x="976202" y="4941409"/>
            <a:ext cx="1028173" cy="50144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1" name="Rounded Rectangle 60"/>
          <p:cNvSpPr/>
          <p:nvPr/>
        </p:nvSpPr>
        <p:spPr>
          <a:xfrm>
            <a:off x="963561" y="2838713"/>
            <a:ext cx="1028173" cy="50144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7306771" y="3026228"/>
            <a:ext cx="1761379" cy="1016937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Map functions</a:t>
            </a:r>
          </a:p>
        </p:txBody>
      </p:sp>
      <p:sp>
        <p:nvSpPr>
          <p:cNvPr id="63" name="Rectangle 62"/>
          <p:cNvSpPr/>
          <p:nvPr/>
        </p:nvSpPr>
        <p:spPr>
          <a:xfrm>
            <a:off x="6565139" y="3026228"/>
            <a:ext cx="589937" cy="1016937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API</a:t>
            </a:r>
          </a:p>
        </p:txBody>
      </p:sp>
      <p:sp>
        <p:nvSpPr>
          <p:cNvPr id="66" name="Rounded Rectangle 65"/>
          <p:cNvSpPr/>
          <p:nvPr/>
        </p:nvSpPr>
        <p:spPr>
          <a:xfrm>
            <a:off x="953023" y="749007"/>
            <a:ext cx="1074529" cy="60468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7" name="Rounded Rectangle 66"/>
          <p:cNvSpPr/>
          <p:nvPr/>
        </p:nvSpPr>
        <p:spPr>
          <a:xfrm>
            <a:off x="963561" y="4919917"/>
            <a:ext cx="1074529" cy="604684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8" name="Rounded Rectangle 67"/>
          <p:cNvSpPr/>
          <p:nvPr/>
        </p:nvSpPr>
        <p:spPr>
          <a:xfrm>
            <a:off x="930330" y="2833739"/>
            <a:ext cx="1074529" cy="604684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285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70" name="Straight Arrow Connector 69"/>
          <p:cNvCxnSpPr/>
          <p:nvPr/>
        </p:nvCxnSpPr>
        <p:spPr>
          <a:xfrm>
            <a:off x="4597283" y="1719942"/>
            <a:ext cx="1837228" cy="1620216"/>
          </a:xfrm>
          <a:prstGeom prst="straightConnector1">
            <a:avLst/>
          </a:prstGeom>
          <a:ln w="28575">
            <a:solidFill>
              <a:srgbClr val="C0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>
            <a:off x="4452607" y="3531886"/>
            <a:ext cx="2049325" cy="2810"/>
          </a:xfrm>
          <a:prstGeom prst="straightConnector1">
            <a:avLst/>
          </a:prstGeom>
          <a:ln w="28575">
            <a:solidFill>
              <a:srgbClr val="C0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/>
          <p:nvPr/>
        </p:nvCxnSpPr>
        <p:spPr>
          <a:xfrm flipV="1">
            <a:off x="4452607" y="3764350"/>
            <a:ext cx="1981904" cy="1790876"/>
          </a:xfrm>
          <a:prstGeom prst="straightConnector1">
            <a:avLst/>
          </a:prstGeom>
          <a:ln w="28575">
            <a:solidFill>
              <a:srgbClr val="C0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3875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409 0.00926 L 0.19286 -0.04467 C 0.22894 -0.05786 0.27673 -0.04791 0.32335 -0.01921 C 0.37661 0.01296 0.41542 0.05577 0.43899 0.10576 L 0.55515 0.33349 " pathEditMode="relative" rAng="1138895" ptsTypes="FffFF">
                                      <p:cBhvr>
                                        <p:cTn id="14" dur="3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376" y="675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2398E-6 1.28674E-6 L 0.54862 0.05022 " pathEditMode="relative" rAng="0" ptsTypes="AA">
                                      <p:cBhvr>
                                        <p:cTn id="16" dur="3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431" y="2499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37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39 -0.00278 L 0.16222 0.06434 C 0.19815 0.09396 0.24684 0.09095 0.29631 0.07382 C 0.35282 0.06225 0.39539 0.02592 0.42377 -0.01898 L 0.5606 -0.19671 " pathEditMode="relative" rAng="-656846" ptsTypes="FffFF">
                                      <p:cBhvr>
                                        <p:cTn id="18" dur="3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033" y="-6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 animBg="1"/>
      <p:bldP spid="7" grpId="0" animBg="1"/>
      <p:bldP spid="40" grpId="0" animBg="1"/>
      <p:bldP spid="50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6" grpId="0" animBg="1"/>
      <p:bldP spid="67" grpId="0" animBg="1"/>
      <p:bldP spid="6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ounded Rectangle 64"/>
          <p:cNvSpPr/>
          <p:nvPr/>
        </p:nvSpPr>
        <p:spPr>
          <a:xfrm>
            <a:off x="6096000" y="2495988"/>
            <a:ext cx="4571475" cy="184987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tIns="0" rtlCol="0" anchor="t" anchorCtr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Map Service Provider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927042" y="483184"/>
            <a:ext cx="3307852" cy="184987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tIns="0" rtlCol="0" anchor="t" anchorCtr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Driver App</a:t>
            </a:r>
          </a:p>
        </p:txBody>
      </p:sp>
      <p:sp>
        <p:nvSpPr>
          <p:cNvPr id="7" name="Rectangle 6"/>
          <p:cNvSpPr/>
          <p:nvPr/>
        </p:nvSpPr>
        <p:spPr>
          <a:xfrm>
            <a:off x="1041517" y="889117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Map functions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41517" y="1408119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3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041517" y="1906053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6</a:t>
            </a:r>
          </a:p>
        </p:txBody>
      </p:sp>
      <p:sp>
        <p:nvSpPr>
          <p:cNvPr id="12" name="Rectangle 11"/>
          <p:cNvSpPr/>
          <p:nvPr/>
        </p:nvSpPr>
        <p:spPr>
          <a:xfrm>
            <a:off x="2087248" y="889115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1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132276" y="889117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2</a:t>
            </a:r>
          </a:p>
        </p:txBody>
      </p:sp>
      <p:sp>
        <p:nvSpPr>
          <p:cNvPr id="14" name="Rectangle 13"/>
          <p:cNvSpPr/>
          <p:nvPr/>
        </p:nvSpPr>
        <p:spPr>
          <a:xfrm>
            <a:off x="2087248" y="1429886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4</a:t>
            </a:r>
          </a:p>
        </p:txBody>
      </p:sp>
      <p:sp>
        <p:nvSpPr>
          <p:cNvPr id="15" name="Rectangle 14"/>
          <p:cNvSpPr/>
          <p:nvPr/>
        </p:nvSpPr>
        <p:spPr>
          <a:xfrm>
            <a:off x="3132276" y="1429888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5</a:t>
            </a:r>
          </a:p>
        </p:txBody>
      </p:sp>
      <p:sp>
        <p:nvSpPr>
          <p:cNvPr id="16" name="Rectangle 15"/>
          <p:cNvSpPr/>
          <p:nvPr/>
        </p:nvSpPr>
        <p:spPr>
          <a:xfrm>
            <a:off x="2087248" y="1906052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7</a:t>
            </a:r>
          </a:p>
        </p:txBody>
      </p:sp>
      <p:sp>
        <p:nvSpPr>
          <p:cNvPr id="17" name="Rectangle 16"/>
          <p:cNvSpPr/>
          <p:nvPr/>
        </p:nvSpPr>
        <p:spPr>
          <a:xfrm>
            <a:off x="3132276" y="1906054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…</a:t>
            </a:r>
          </a:p>
        </p:txBody>
      </p:sp>
      <p:sp>
        <p:nvSpPr>
          <p:cNvPr id="39" name="Rounded Rectangle 38"/>
          <p:cNvSpPr/>
          <p:nvPr/>
        </p:nvSpPr>
        <p:spPr>
          <a:xfrm>
            <a:off x="897545" y="2545852"/>
            <a:ext cx="3307852" cy="1849870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tIns="0" rtlCol="0" anchor="t" anchorCtr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Warehouse App</a:t>
            </a:r>
          </a:p>
        </p:txBody>
      </p:sp>
      <p:sp>
        <p:nvSpPr>
          <p:cNvPr id="40" name="Rectangle 39"/>
          <p:cNvSpPr/>
          <p:nvPr/>
        </p:nvSpPr>
        <p:spPr>
          <a:xfrm>
            <a:off x="1041517" y="2933525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Map functions</a:t>
            </a:r>
          </a:p>
        </p:txBody>
      </p:sp>
      <p:sp>
        <p:nvSpPr>
          <p:cNvPr id="41" name="Rectangle 40"/>
          <p:cNvSpPr/>
          <p:nvPr/>
        </p:nvSpPr>
        <p:spPr>
          <a:xfrm>
            <a:off x="1041517" y="3452527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3</a:t>
            </a:r>
          </a:p>
        </p:txBody>
      </p:sp>
      <p:sp>
        <p:nvSpPr>
          <p:cNvPr id="42" name="Rectangle 41"/>
          <p:cNvSpPr/>
          <p:nvPr/>
        </p:nvSpPr>
        <p:spPr>
          <a:xfrm>
            <a:off x="1041517" y="3950461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6</a:t>
            </a:r>
          </a:p>
        </p:txBody>
      </p:sp>
      <p:sp>
        <p:nvSpPr>
          <p:cNvPr id="43" name="Rectangle 42"/>
          <p:cNvSpPr/>
          <p:nvPr/>
        </p:nvSpPr>
        <p:spPr>
          <a:xfrm>
            <a:off x="2087248" y="2933523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1</a:t>
            </a:r>
          </a:p>
        </p:txBody>
      </p:sp>
      <p:sp>
        <p:nvSpPr>
          <p:cNvPr id="44" name="Rectangle 43"/>
          <p:cNvSpPr/>
          <p:nvPr/>
        </p:nvSpPr>
        <p:spPr>
          <a:xfrm>
            <a:off x="3132276" y="2933525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2</a:t>
            </a:r>
          </a:p>
        </p:txBody>
      </p:sp>
      <p:sp>
        <p:nvSpPr>
          <p:cNvPr id="45" name="Rectangle 44"/>
          <p:cNvSpPr/>
          <p:nvPr/>
        </p:nvSpPr>
        <p:spPr>
          <a:xfrm>
            <a:off x="2087248" y="3474294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4</a:t>
            </a:r>
          </a:p>
        </p:txBody>
      </p:sp>
      <p:sp>
        <p:nvSpPr>
          <p:cNvPr id="46" name="Rectangle 45"/>
          <p:cNvSpPr/>
          <p:nvPr/>
        </p:nvSpPr>
        <p:spPr>
          <a:xfrm>
            <a:off x="3132276" y="3474296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5</a:t>
            </a:r>
          </a:p>
        </p:txBody>
      </p:sp>
      <p:sp>
        <p:nvSpPr>
          <p:cNvPr id="47" name="Rectangle 46"/>
          <p:cNvSpPr/>
          <p:nvPr/>
        </p:nvSpPr>
        <p:spPr>
          <a:xfrm>
            <a:off x="2087248" y="3950460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7</a:t>
            </a:r>
          </a:p>
        </p:txBody>
      </p:sp>
      <p:sp>
        <p:nvSpPr>
          <p:cNvPr id="48" name="Rectangle 47"/>
          <p:cNvSpPr/>
          <p:nvPr/>
        </p:nvSpPr>
        <p:spPr>
          <a:xfrm>
            <a:off x="3132276" y="3950462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…</a:t>
            </a:r>
          </a:p>
        </p:txBody>
      </p:sp>
      <p:sp>
        <p:nvSpPr>
          <p:cNvPr id="49" name="Rounded Rectangle 48"/>
          <p:cNvSpPr/>
          <p:nvPr/>
        </p:nvSpPr>
        <p:spPr>
          <a:xfrm>
            <a:off x="897545" y="4648550"/>
            <a:ext cx="3307852" cy="184987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tIns="0" rtlCol="0" anchor="t" anchorCtr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Sales App</a:t>
            </a:r>
          </a:p>
        </p:txBody>
      </p:sp>
      <p:sp>
        <p:nvSpPr>
          <p:cNvPr id="50" name="Rectangle 49"/>
          <p:cNvSpPr/>
          <p:nvPr/>
        </p:nvSpPr>
        <p:spPr>
          <a:xfrm>
            <a:off x="1041517" y="5036223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Map functions</a:t>
            </a:r>
          </a:p>
        </p:txBody>
      </p:sp>
      <p:sp>
        <p:nvSpPr>
          <p:cNvPr id="51" name="Rectangle 50"/>
          <p:cNvSpPr/>
          <p:nvPr/>
        </p:nvSpPr>
        <p:spPr>
          <a:xfrm>
            <a:off x="1041517" y="5555225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3</a:t>
            </a:r>
          </a:p>
        </p:txBody>
      </p:sp>
      <p:sp>
        <p:nvSpPr>
          <p:cNvPr id="52" name="Rectangle 51"/>
          <p:cNvSpPr/>
          <p:nvPr/>
        </p:nvSpPr>
        <p:spPr>
          <a:xfrm>
            <a:off x="1041517" y="6053159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6</a:t>
            </a:r>
          </a:p>
        </p:txBody>
      </p:sp>
      <p:sp>
        <p:nvSpPr>
          <p:cNvPr id="53" name="Rectangle 52"/>
          <p:cNvSpPr/>
          <p:nvPr/>
        </p:nvSpPr>
        <p:spPr>
          <a:xfrm>
            <a:off x="2087248" y="5036221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1</a:t>
            </a:r>
          </a:p>
        </p:txBody>
      </p:sp>
      <p:sp>
        <p:nvSpPr>
          <p:cNvPr id="54" name="Rectangle 53"/>
          <p:cNvSpPr/>
          <p:nvPr/>
        </p:nvSpPr>
        <p:spPr>
          <a:xfrm>
            <a:off x="3132276" y="5036223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2</a:t>
            </a:r>
          </a:p>
        </p:txBody>
      </p:sp>
      <p:sp>
        <p:nvSpPr>
          <p:cNvPr id="55" name="Rectangle 54"/>
          <p:cNvSpPr/>
          <p:nvPr/>
        </p:nvSpPr>
        <p:spPr>
          <a:xfrm>
            <a:off x="2087248" y="5576992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4</a:t>
            </a:r>
          </a:p>
        </p:txBody>
      </p:sp>
      <p:sp>
        <p:nvSpPr>
          <p:cNvPr id="56" name="Rectangle 55"/>
          <p:cNvSpPr/>
          <p:nvPr/>
        </p:nvSpPr>
        <p:spPr>
          <a:xfrm>
            <a:off x="3132276" y="5576994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5</a:t>
            </a:r>
          </a:p>
        </p:txBody>
      </p:sp>
      <p:sp>
        <p:nvSpPr>
          <p:cNvPr id="57" name="Rectangle 56"/>
          <p:cNvSpPr/>
          <p:nvPr/>
        </p:nvSpPr>
        <p:spPr>
          <a:xfrm>
            <a:off x="2087248" y="6053158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7</a:t>
            </a:r>
          </a:p>
        </p:txBody>
      </p:sp>
      <p:sp>
        <p:nvSpPr>
          <p:cNvPr id="58" name="Rectangle 57"/>
          <p:cNvSpPr/>
          <p:nvPr/>
        </p:nvSpPr>
        <p:spPr>
          <a:xfrm>
            <a:off x="3132276" y="6053160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…</a:t>
            </a:r>
          </a:p>
        </p:txBody>
      </p:sp>
      <p:sp>
        <p:nvSpPr>
          <p:cNvPr id="59" name="Rounded Rectangle 58"/>
          <p:cNvSpPr/>
          <p:nvPr/>
        </p:nvSpPr>
        <p:spPr>
          <a:xfrm>
            <a:off x="969180" y="800627"/>
            <a:ext cx="1028173" cy="50144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0" name="Rounded Rectangle 59"/>
          <p:cNvSpPr/>
          <p:nvPr/>
        </p:nvSpPr>
        <p:spPr>
          <a:xfrm>
            <a:off x="976202" y="4941409"/>
            <a:ext cx="1028173" cy="50144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1" name="Rounded Rectangle 60"/>
          <p:cNvSpPr/>
          <p:nvPr/>
        </p:nvSpPr>
        <p:spPr>
          <a:xfrm>
            <a:off x="963561" y="2838713"/>
            <a:ext cx="1028173" cy="50144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7657541" y="3026228"/>
            <a:ext cx="2766620" cy="1016937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Map functions</a:t>
            </a:r>
          </a:p>
        </p:txBody>
      </p:sp>
      <p:sp>
        <p:nvSpPr>
          <p:cNvPr id="63" name="Rectangle 62"/>
          <p:cNvSpPr/>
          <p:nvPr/>
        </p:nvSpPr>
        <p:spPr>
          <a:xfrm>
            <a:off x="6565139" y="3026228"/>
            <a:ext cx="1029194" cy="1016937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Interface</a:t>
            </a:r>
          </a:p>
        </p:txBody>
      </p:sp>
      <p:sp>
        <p:nvSpPr>
          <p:cNvPr id="66" name="Rounded Rectangle 65"/>
          <p:cNvSpPr/>
          <p:nvPr/>
        </p:nvSpPr>
        <p:spPr>
          <a:xfrm>
            <a:off x="953023" y="749007"/>
            <a:ext cx="1074529" cy="60468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7" name="Rounded Rectangle 66"/>
          <p:cNvSpPr/>
          <p:nvPr/>
        </p:nvSpPr>
        <p:spPr>
          <a:xfrm>
            <a:off x="963561" y="4919917"/>
            <a:ext cx="1074529" cy="604684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8" name="Rounded Rectangle 67"/>
          <p:cNvSpPr/>
          <p:nvPr/>
        </p:nvSpPr>
        <p:spPr>
          <a:xfrm>
            <a:off x="930330" y="2833739"/>
            <a:ext cx="1074529" cy="604684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285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70" name="Straight Arrow Connector 69"/>
          <p:cNvCxnSpPr>
            <a:cxnSpLocks/>
          </p:cNvCxnSpPr>
          <p:nvPr/>
        </p:nvCxnSpPr>
        <p:spPr>
          <a:xfrm>
            <a:off x="4534460" y="1741709"/>
            <a:ext cx="1900051" cy="1598449"/>
          </a:xfrm>
          <a:prstGeom prst="straightConnector1">
            <a:avLst/>
          </a:prstGeom>
          <a:ln w="28575">
            <a:solidFill>
              <a:srgbClr val="C0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>
            <a:off x="4452607" y="3531886"/>
            <a:ext cx="2049325" cy="2810"/>
          </a:xfrm>
          <a:prstGeom prst="straightConnector1">
            <a:avLst/>
          </a:prstGeom>
          <a:ln w="28575">
            <a:solidFill>
              <a:srgbClr val="C0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/>
          <p:nvPr/>
        </p:nvCxnSpPr>
        <p:spPr>
          <a:xfrm flipV="1">
            <a:off x="4452607" y="3764350"/>
            <a:ext cx="1981904" cy="1790876"/>
          </a:xfrm>
          <a:prstGeom prst="straightConnector1">
            <a:avLst/>
          </a:prstGeom>
          <a:ln w="28575">
            <a:solidFill>
              <a:srgbClr val="C0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>
            <a:extLst>
              <a:ext uri="{FF2B5EF4-FFF2-40B4-BE49-F238E27FC236}">
                <a16:creationId xmlns:a16="http://schemas.microsoft.com/office/drawing/2014/main" id="{0C649112-C302-F191-B6C1-71689BC8B073}"/>
              </a:ext>
            </a:extLst>
          </p:cNvPr>
          <p:cNvSpPr/>
          <p:nvPr/>
        </p:nvSpPr>
        <p:spPr>
          <a:xfrm>
            <a:off x="5165420" y="4739715"/>
            <a:ext cx="2799438" cy="42351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Communication language</a:t>
            </a:r>
            <a:endParaRPr kumimoji="0" lang="x-none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7440C526-64DD-B43D-9331-418CCB250878}"/>
              </a:ext>
            </a:extLst>
          </p:cNvPr>
          <p:cNvSpPr/>
          <p:nvPr/>
        </p:nvSpPr>
        <p:spPr>
          <a:xfrm>
            <a:off x="1002785" y="817740"/>
            <a:ext cx="999377" cy="43548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Service consumer</a:t>
            </a:r>
            <a:endParaRPr kumimoji="0" lang="x-none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BC85A858-6DD2-FF21-69B1-38954204FED5}"/>
              </a:ext>
            </a:extLst>
          </p:cNvPr>
          <p:cNvSpPr/>
          <p:nvPr/>
        </p:nvSpPr>
        <p:spPr>
          <a:xfrm>
            <a:off x="990598" y="4951471"/>
            <a:ext cx="999377" cy="43548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Service consumer</a:t>
            </a:r>
            <a:endParaRPr kumimoji="0" lang="x-none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036385F-E006-FBC6-48F1-FA722910B8FC}"/>
              </a:ext>
            </a:extLst>
          </p:cNvPr>
          <p:cNvSpPr/>
          <p:nvPr/>
        </p:nvSpPr>
        <p:spPr>
          <a:xfrm>
            <a:off x="991735" y="2921574"/>
            <a:ext cx="999377" cy="43548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Service consumer</a:t>
            </a:r>
            <a:endParaRPr kumimoji="0" lang="x-none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590866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03E4367-8DBA-2B1C-6B1F-60425D56F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Towards service orientation</a:t>
            </a:r>
            <a:endParaRPr lang="x-none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9BB37E2-217E-008A-DAF6-C7C0DC251B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sz="4000" dirty="0"/>
              <a:t>In our example, we have changed the design of our software</a:t>
            </a:r>
          </a:p>
          <a:p>
            <a:r>
              <a:rPr lang="en-AU" sz="4000" dirty="0"/>
              <a:t>We identified one of the software components  “Map functions”</a:t>
            </a:r>
          </a:p>
          <a:p>
            <a:r>
              <a:rPr lang="en-US" sz="4000" dirty="0"/>
              <a:t>We made this software component reusable using service interfaces that use a common communication language over a network</a:t>
            </a:r>
            <a:endParaRPr lang="en-AU" sz="4000" dirty="0"/>
          </a:p>
          <a:p>
            <a:endParaRPr lang="x-none" sz="4000" dirty="0"/>
          </a:p>
        </p:txBody>
      </p:sp>
    </p:spTree>
    <p:extLst>
      <p:ext uri="{BB962C8B-B14F-4D97-AF65-F5344CB8AC3E}">
        <p14:creationId xmlns:p14="http://schemas.microsoft.com/office/powerpoint/2010/main" val="34493983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Service (definition 1)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200" dirty="0"/>
              <a:t>Services represent a type of relationships-based interactions (activities) between at least one </a:t>
            </a:r>
            <a:r>
              <a:rPr lang="en-GB" sz="3200" dirty="0">
                <a:solidFill>
                  <a:srgbClr val="00B050"/>
                </a:solidFill>
              </a:rPr>
              <a:t>service provider </a:t>
            </a:r>
            <a:r>
              <a:rPr lang="en-GB" sz="3200" dirty="0"/>
              <a:t>and one </a:t>
            </a:r>
            <a:r>
              <a:rPr lang="en-GB" sz="3200" dirty="0">
                <a:solidFill>
                  <a:srgbClr val="00B050"/>
                </a:solidFill>
              </a:rPr>
              <a:t>service consumer </a:t>
            </a:r>
            <a:r>
              <a:rPr lang="en-GB" sz="3200" dirty="0"/>
              <a:t>to achieve a certain business goal or solution objective.</a:t>
            </a:r>
          </a:p>
        </p:txBody>
      </p:sp>
    </p:spTree>
    <p:extLst>
      <p:ext uri="{BB962C8B-B14F-4D97-AF65-F5344CB8AC3E}">
        <p14:creationId xmlns:p14="http://schemas.microsoft.com/office/powerpoint/2010/main" val="12513735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ounded Rectangle 64"/>
          <p:cNvSpPr/>
          <p:nvPr/>
        </p:nvSpPr>
        <p:spPr>
          <a:xfrm>
            <a:off x="6096000" y="2495988"/>
            <a:ext cx="4571475" cy="184987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tIns="0" rtlCol="0" anchor="t" anchorCtr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Map Service Provider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897545" y="505653"/>
            <a:ext cx="3307852" cy="184987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tIns="0" rtlCol="0" anchor="t" anchorCtr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Driver App</a:t>
            </a:r>
          </a:p>
        </p:txBody>
      </p:sp>
      <p:sp>
        <p:nvSpPr>
          <p:cNvPr id="7" name="Rectangle 6"/>
          <p:cNvSpPr/>
          <p:nvPr/>
        </p:nvSpPr>
        <p:spPr>
          <a:xfrm>
            <a:off x="1041517" y="889117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Map functions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41517" y="1408119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3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041517" y="1906053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6</a:t>
            </a:r>
          </a:p>
        </p:txBody>
      </p:sp>
      <p:sp>
        <p:nvSpPr>
          <p:cNvPr id="12" name="Rectangle 11"/>
          <p:cNvSpPr/>
          <p:nvPr/>
        </p:nvSpPr>
        <p:spPr>
          <a:xfrm>
            <a:off x="2087248" y="889115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1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132276" y="889117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2</a:t>
            </a:r>
          </a:p>
        </p:txBody>
      </p:sp>
      <p:sp>
        <p:nvSpPr>
          <p:cNvPr id="14" name="Rectangle 13"/>
          <p:cNvSpPr/>
          <p:nvPr/>
        </p:nvSpPr>
        <p:spPr>
          <a:xfrm>
            <a:off x="2087248" y="1429886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4</a:t>
            </a:r>
          </a:p>
        </p:txBody>
      </p:sp>
      <p:sp>
        <p:nvSpPr>
          <p:cNvPr id="15" name="Rectangle 14"/>
          <p:cNvSpPr/>
          <p:nvPr/>
        </p:nvSpPr>
        <p:spPr>
          <a:xfrm>
            <a:off x="3132276" y="1429888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5</a:t>
            </a:r>
          </a:p>
        </p:txBody>
      </p:sp>
      <p:sp>
        <p:nvSpPr>
          <p:cNvPr id="16" name="Rectangle 15"/>
          <p:cNvSpPr/>
          <p:nvPr/>
        </p:nvSpPr>
        <p:spPr>
          <a:xfrm>
            <a:off x="2087248" y="1906052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7</a:t>
            </a:r>
          </a:p>
        </p:txBody>
      </p:sp>
      <p:sp>
        <p:nvSpPr>
          <p:cNvPr id="17" name="Rectangle 16"/>
          <p:cNvSpPr/>
          <p:nvPr/>
        </p:nvSpPr>
        <p:spPr>
          <a:xfrm>
            <a:off x="3132276" y="1906054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…</a:t>
            </a:r>
          </a:p>
        </p:txBody>
      </p:sp>
      <p:sp>
        <p:nvSpPr>
          <p:cNvPr id="39" name="Rounded Rectangle 38"/>
          <p:cNvSpPr/>
          <p:nvPr/>
        </p:nvSpPr>
        <p:spPr>
          <a:xfrm>
            <a:off x="897545" y="2545852"/>
            <a:ext cx="3307852" cy="1849870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tIns="0" rtlCol="0" anchor="t" anchorCtr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Warehouse App</a:t>
            </a:r>
          </a:p>
        </p:txBody>
      </p:sp>
      <p:sp>
        <p:nvSpPr>
          <p:cNvPr id="40" name="Rectangle 39"/>
          <p:cNvSpPr/>
          <p:nvPr/>
        </p:nvSpPr>
        <p:spPr>
          <a:xfrm>
            <a:off x="1041517" y="2933525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Map functions</a:t>
            </a:r>
          </a:p>
        </p:txBody>
      </p:sp>
      <p:sp>
        <p:nvSpPr>
          <p:cNvPr id="41" name="Rectangle 40"/>
          <p:cNvSpPr/>
          <p:nvPr/>
        </p:nvSpPr>
        <p:spPr>
          <a:xfrm>
            <a:off x="1041517" y="3452527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3</a:t>
            </a:r>
          </a:p>
        </p:txBody>
      </p:sp>
      <p:sp>
        <p:nvSpPr>
          <p:cNvPr id="42" name="Rectangle 41"/>
          <p:cNvSpPr/>
          <p:nvPr/>
        </p:nvSpPr>
        <p:spPr>
          <a:xfrm>
            <a:off x="1041517" y="3950461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6</a:t>
            </a:r>
          </a:p>
        </p:txBody>
      </p:sp>
      <p:sp>
        <p:nvSpPr>
          <p:cNvPr id="43" name="Rectangle 42"/>
          <p:cNvSpPr/>
          <p:nvPr/>
        </p:nvSpPr>
        <p:spPr>
          <a:xfrm>
            <a:off x="2087248" y="2933523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1</a:t>
            </a:r>
          </a:p>
        </p:txBody>
      </p:sp>
      <p:sp>
        <p:nvSpPr>
          <p:cNvPr id="44" name="Rectangle 43"/>
          <p:cNvSpPr/>
          <p:nvPr/>
        </p:nvSpPr>
        <p:spPr>
          <a:xfrm>
            <a:off x="3132276" y="2933525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2</a:t>
            </a:r>
          </a:p>
        </p:txBody>
      </p:sp>
      <p:sp>
        <p:nvSpPr>
          <p:cNvPr id="45" name="Rectangle 44"/>
          <p:cNvSpPr/>
          <p:nvPr/>
        </p:nvSpPr>
        <p:spPr>
          <a:xfrm>
            <a:off x="2087248" y="3474294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4</a:t>
            </a:r>
          </a:p>
        </p:txBody>
      </p:sp>
      <p:sp>
        <p:nvSpPr>
          <p:cNvPr id="46" name="Rectangle 45"/>
          <p:cNvSpPr/>
          <p:nvPr/>
        </p:nvSpPr>
        <p:spPr>
          <a:xfrm>
            <a:off x="3132276" y="3474296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5</a:t>
            </a:r>
          </a:p>
        </p:txBody>
      </p:sp>
      <p:sp>
        <p:nvSpPr>
          <p:cNvPr id="47" name="Rectangle 46"/>
          <p:cNvSpPr/>
          <p:nvPr/>
        </p:nvSpPr>
        <p:spPr>
          <a:xfrm>
            <a:off x="2087248" y="3950460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7</a:t>
            </a:r>
          </a:p>
        </p:txBody>
      </p:sp>
      <p:sp>
        <p:nvSpPr>
          <p:cNvPr id="48" name="Rectangle 47"/>
          <p:cNvSpPr/>
          <p:nvPr/>
        </p:nvSpPr>
        <p:spPr>
          <a:xfrm>
            <a:off x="3132276" y="3950462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…</a:t>
            </a:r>
          </a:p>
        </p:txBody>
      </p:sp>
      <p:sp>
        <p:nvSpPr>
          <p:cNvPr id="49" name="Rounded Rectangle 48"/>
          <p:cNvSpPr/>
          <p:nvPr/>
        </p:nvSpPr>
        <p:spPr>
          <a:xfrm>
            <a:off x="897545" y="4648550"/>
            <a:ext cx="3307852" cy="184987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tIns="0" rtlCol="0" anchor="t" anchorCtr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Sales App</a:t>
            </a:r>
          </a:p>
        </p:txBody>
      </p:sp>
      <p:sp>
        <p:nvSpPr>
          <p:cNvPr id="50" name="Rectangle 49"/>
          <p:cNvSpPr/>
          <p:nvPr/>
        </p:nvSpPr>
        <p:spPr>
          <a:xfrm>
            <a:off x="1041517" y="5036223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Map functions</a:t>
            </a:r>
          </a:p>
        </p:txBody>
      </p:sp>
      <p:sp>
        <p:nvSpPr>
          <p:cNvPr id="51" name="Rectangle 50"/>
          <p:cNvSpPr/>
          <p:nvPr/>
        </p:nvSpPr>
        <p:spPr>
          <a:xfrm>
            <a:off x="1041517" y="5555225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3</a:t>
            </a:r>
          </a:p>
        </p:txBody>
      </p:sp>
      <p:sp>
        <p:nvSpPr>
          <p:cNvPr id="52" name="Rectangle 51"/>
          <p:cNvSpPr/>
          <p:nvPr/>
        </p:nvSpPr>
        <p:spPr>
          <a:xfrm>
            <a:off x="1041517" y="6053159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6</a:t>
            </a:r>
          </a:p>
        </p:txBody>
      </p:sp>
      <p:sp>
        <p:nvSpPr>
          <p:cNvPr id="53" name="Rectangle 52"/>
          <p:cNvSpPr/>
          <p:nvPr/>
        </p:nvSpPr>
        <p:spPr>
          <a:xfrm>
            <a:off x="2087248" y="5036221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1</a:t>
            </a:r>
          </a:p>
        </p:txBody>
      </p:sp>
      <p:sp>
        <p:nvSpPr>
          <p:cNvPr id="54" name="Rectangle 53"/>
          <p:cNvSpPr/>
          <p:nvPr/>
        </p:nvSpPr>
        <p:spPr>
          <a:xfrm>
            <a:off x="3132276" y="5036223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2</a:t>
            </a:r>
          </a:p>
        </p:txBody>
      </p:sp>
      <p:sp>
        <p:nvSpPr>
          <p:cNvPr id="55" name="Rectangle 54"/>
          <p:cNvSpPr/>
          <p:nvPr/>
        </p:nvSpPr>
        <p:spPr>
          <a:xfrm>
            <a:off x="2087248" y="5576992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4</a:t>
            </a:r>
          </a:p>
        </p:txBody>
      </p:sp>
      <p:sp>
        <p:nvSpPr>
          <p:cNvPr id="56" name="Rectangle 55"/>
          <p:cNvSpPr/>
          <p:nvPr/>
        </p:nvSpPr>
        <p:spPr>
          <a:xfrm>
            <a:off x="3132276" y="5576994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5</a:t>
            </a:r>
          </a:p>
        </p:txBody>
      </p:sp>
      <p:sp>
        <p:nvSpPr>
          <p:cNvPr id="57" name="Rectangle 56"/>
          <p:cNvSpPr/>
          <p:nvPr/>
        </p:nvSpPr>
        <p:spPr>
          <a:xfrm>
            <a:off x="2087248" y="6053158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7</a:t>
            </a:r>
          </a:p>
        </p:txBody>
      </p:sp>
      <p:sp>
        <p:nvSpPr>
          <p:cNvPr id="58" name="Rectangle 57"/>
          <p:cNvSpPr/>
          <p:nvPr/>
        </p:nvSpPr>
        <p:spPr>
          <a:xfrm>
            <a:off x="3132276" y="6053160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…</a:t>
            </a:r>
          </a:p>
        </p:txBody>
      </p:sp>
      <p:sp>
        <p:nvSpPr>
          <p:cNvPr id="59" name="Rounded Rectangle 58"/>
          <p:cNvSpPr/>
          <p:nvPr/>
        </p:nvSpPr>
        <p:spPr>
          <a:xfrm>
            <a:off x="969180" y="800627"/>
            <a:ext cx="1028173" cy="50144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0" name="Rounded Rectangle 59"/>
          <p:cNvSpPr/>
          <p:nvPr/>
        </p:nvSpPr>
        <p:spPr>
          <a:xfrm>
            <a:off x="976202" y="4941409"/>
            <a:ext cx="1028173" cy="50144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1" name="Rounded Rectangle 60"/>
          <p:cNvSpPr/>
          <p:nvPr/>
        </p:nvSpPr>
        <p:spPr>
          <a:xfrm>
            <a:off x="963561" y="2838713"/>
            <a:ext cx="1028173" cy="50144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7657541" y="3026228"/>
            <a:ext cx="2766620" cy="1016937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Map functions</a:t>
            </a:r>
          </a:p>
        </p:txBody>
      </p:sp>
      <p:sp>
        <p:nvSpPr>
          <p:cNvPr id="63" name="Rectangle 62"/>
          <p:cNvSpPr/>
          <p:nvPr/>
        </p:nvSpPr>
        <p:spPr>
          <a:xfrm>
            <a:off x="6565139" y="3026228"/>
            <a:ext cx="1029194" cy="1016937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Interface</a:t>
            </a:r>
          </a:p>
        </p:txBody>
      </p:sp>
      <p:sp>
        <p:nvSpPr>
          <p:cNvPr id="66" name="Rounded Rectangle 65"/>
          <p:cNvSpPr/>
          <p:nvPr/>
        </p:nvSpPr>
        <p:spPr>
          <a:xfrm>
            <a:off x="953023" y="749007"/>
            <a:ext cx="1074529" cy="60468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7" name="Rounded Rectangle 66"/>
          <p:cNvSpPr/>
          <p:nvPr/>
        </p:nvSpPr>
        <p:spPr>
          <a:xfrm>
            <a:off x="963561" y="4919917"/>
            <a:ext cx="1074529" cy="604684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8" name="Rounded Rectangle 67"/>
          <p:cNvSpPr/>
          <p:nvPr/>
        </p:nvSpPr>
        <p:spPr>
          <a:xfrm>
            <a:off x="930330" y="2833739"/>
            <a:ext cx="1074529" cy="604684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285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70" name="Straight Arrow Connector 69"/>
          <p:cNvCxnSpPr>
            <a:cxnSpLocks/>
          </p:cNvCxnSpPr>
          <p:nvPr/>
        </p:nvCxnSpPr>
        <p:spPr>
          <a:xfrm>
            <a:off x="4534460" y="1741709"/>
            <a:ext cx="1900051" cy="1598449"/>
          </a:xfrm>
          <a:prstGeom prst="straightConnector1">
            <a:avLst/>
          </a:prstGeom>
          <a:ln w="28575">
            <a:solidFill>
              <a:srgbClr val="C0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>
            <a:off x="4452607" y="3531886"/>
            <a:ext cx="2049325" cy="2810"/>
          </a:xfrm>
          <a:prstGeom prst="straightConnector1">
            <a:avLst/>
          </a:prstGeom>
          <a:ln w="28575">
            <a:solidFill>
              <a:srgbClr val="C0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/>
          <p:nvPr/>
        </p:nvCxnSpPr>
        <p:spPr>
          <a:xfrm flipV="1">
            <a:off x="4452607" y="3764350"/>
            <a:ext cx="1981904" cy="1790876"/>
          </a:xfrm>
          <a:prstGeom prst="straightConnector1">
            <a:avLst/>
          </a:prstGeom>
          <a:ln w="28575">
            <a:solidFill>
              <a:srgbClr val="C0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>
            <a:extLst>
              <a:ext uri="{FF2B5EF4-FFF2-40B4-BE49-F238E27FC236}">
                <a16:creationId xmlns:a16="http://schemas.microsoft.com/office/drawing/2014/main" id="{0C649112-C302-F191-B6C1-71689BC8B073}"/>
              </a:ext>
            </a:extLst>
          </p:cNvPr>
          <p:cNvSpPr/>
          <p:nvPr/>
        </p:nvSpPr>
        <p:spPr>
          <a:xfrm>
            <a:off x="5165420" y="4739715"/>
            <a:ext cx="2799438" cy="42351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Communication language</a:t>
            </a:r>
            <a:endParaRPr kumimoji="0" lang="x-none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7440C526-64DD-B43D-9331-418CCB250878}"/>
              </a:ext>
            </a:extLst>
          </p:cNvPr>
          <p:cNvSpPr/>
          <p:nvPr/>
        </p:nvSpPr>
        <p:spPr>
          <a:xfrm>
            <a:off x="1002785" y="817740"/>
            <a:ext cx="999377" cy="43548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Service consumer</a:t>
            </a:r>
            <a:endParaRPr kumimoji="0" lang="x-none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BC85A858-6DD2-FF21-69B1-38954204FED5}"/>
              </a:ext>
            </a:extLst>
          </p:cNvPr>
          <p:cNvSpPr/>
          <p:nvPr/>
        </p:nvSpPr>
        <p:spPr>
          <a:xfrm>
            <a:off x="990598" y="4951471"/>
            <a:ext cx="999377" cy="43548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Service consumer</a:t>
            </a:r>
            <a:endParaRPr kumimoji="0" lang="x-none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036385F-E006-FBC6-48F1-FA722910B8FC}"/>
              </a:ext>
            </a:extLst>
          </p:cNvPr>
          <p:cNvSpPr/>
          <p:nvPr/>
        </p:nvSpPr>
        <p:spPr>
          <a:xfrm>
            <a:off x="991735" y="2921574"/>
            <a:ext cx="999377" cy="43548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Service consumer</a:t>
            </a:r>
            <a:endParaRPr kumimoji="0" lang="x-none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411581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ounded Rectangle 64"/>
          <p:cNvSpPr/>
          <p:nvPr/>
        </p:nvSpPr>
        <p:spPr>
          <a:xfrm>
            <a:off x="6096000" y="2491227"/>
            <a:ext cx="4571475" cy="184987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tIns="0" rtlCol="0" anchor="t" anchorCtr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Service Provider</a:t>
            </a:r>
          </a:p>
        </p:txBody>
      </p:sp>
      <p:sp>
        <p:nvSpPr>
          <p:cNvPr id="62" name="Rectangle 61"/>
          <p:cNvSpPr/>
          <p:nvPr/>
        </p:nvSpPr>
        <p:spPr>
          <a:xfrm>
            <a:off x="7657541" y="3026228"/>
            <a:ext cx="2766620" cy="1016937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Functions</a:t>
            </a:r>
          </a:p>
        </p:txBody>
      </p:sp>
      <p:sp>
        <p:nvSpPr>
          <p:cNvPr id="63" name="Rectangle 62"/>
          <p:cNvSpPr/>
          <p:nvPr/>
        </p:nvSpPr>
        <p:spPr>
          <a:xfrm>
            <a:off x="6565139" y="3026228"/>
            <a:ext cx="1029194" cy="1016937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Interface</a:t>
            </a:r>
          </a:p>
        </p:txBody>
      </p:sp>
      <p:cxnSp>
        <p:nvCxnSpPr>
          <p:cNvPr id="71" name="Straight Arrow Connector 70"/>
          <p:cNvCxnSpPr/>
          <p:nvPr/>
        </p:nvCxnSpPr>
        <p:spPr>
          <a:xfrm>
            <a:off x="3881140" y="3503481"/>
            <a:ext cx="2049325" cy="2810"/>
          </a:xfrm>
          <a:prstGeom prst="straightConnector1">
            <a:avLst/>
          </a:prstGeom>
          <a:ln w="28575">
            <a:solidFill>
              <a:srgbClr val="C0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>
            <a:extLst>
              <a:ext uri="{FF2B5EF4-FFF2-40B4-BE49-F238E27FC236}">
                <a16:creationId xmlns:a16="http://schemas.microsoft.com/office/drawing/2014/main" id="{0C649112-C302-F191-B6C1-71689BC8B073}"/>
              </a:ext>
            </a:extLst>
          </p:cNvPr>
          <p:cNvSpPr/>
          <p:nvPr/>
        </p:nvSpPr>
        <p:spPr>
          <a:xfrm>
            <a:off x="3516833" y="2892610"/>
            <a:ext cx="2799438" cy="42351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Communication language</a:t>
            </a:r>
            <a:endParaRPr kumimoji="0" lang="x-none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7440C526-64DD-B43D-9331-418CCB250878}"/>
              </a:ext>
            </a:extLst>
          </p:cNvPr>
          <p:cNvSpPr/>
          <p:nvPr/>
        </p:nvSpPr>
        <p:spPr>
          <a:xfrm>
            <a:off x="1767839" y="3026228"/>
            <a:ext cx="1644162" cy="9239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Service consumer</a:t>
            </a:r>
            <a:endParaRPr kumimoji="0" lang="x-none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069819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Service (definition 1)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4000" dirty="0"/>
              <a:t>Services represent a type of relationships-based interactions (activities) between at least one </a:t>
            </a:r>
            <a:r>
              <a:rPr lang="en-GB" sz="4000" dirty="0">
                <a:solidFill>
                  <a:srgbClr val="00B050"/>
                </a:solidFill>
              </a:rPr>
              <a:t>service provider </a:t>
            </a:r>
            <a:r>
              <a:rPr lang="en-GB" sz="4000" dirty="0"/>
              <a:t>and one </a:t>
            </a:r>
            <a:r>
              <a:rPr lang="en-GB" sz="4000" dirty="0">
                <a:solidFill>
                  <a:srgbClr val="00B050"/>
                </a:solidFill>
              </a:rPr>
              <a:t>service consumer </a:t>
            </a:r>
            <a:r>
              <a:rPr lang="en-GB" sz="4000" dirty="0"/>
              <a:t>to achieve a certain business goal or solution objective.</a:t>
            </a:r>
          </a:p>
        </p:txBody>
      </p:sp>
      <p:sp>
        <p:nvSpPr>
          <p:cNvPr id="4" name="Rounded Rectangle 64">
            <a:extLst>
              <a:ext uri="{FF2B5EF4-FFF2-40B4-BE49-F238E27FC236}">
                <a16:creationId xmlns:a16="http://schemas.microsoft.com/office/drawing/2014/main" id="{110BCA21-3347-5E1A-BB29-E8DDB1492860}"/>
              </a:ext>
            </a:extLst>
          </p:cNvPr>
          <p:cNvSpPr/>
          <p:nvPr/>
        </p:nvSpPr>
        <p:spPr>
          <a:xfrm>
            <a:off x="6442509" y="4759962"/>
            <a:ext cx="4571475" cy="184987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tIns="0" rtlCol="0" anchor="t" anchorCtr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Service Provider</a:t>
            </a:r>
          </a:p>
        </p:txBody>
      </p:sp>
      <p:sp>
        <p:nvSpPr>
          <p:cNvPr id="5" name="Rectangle 61">
            <a:extLst>
              <a:ext uri="{FF2B5EF4-FFF2-40B4-BE49-F238E27FC236}">
                <a16:creationId xmlns:a16="http://schemas.microsoft.com/office/drawing/2014/main" id="{924E18F6-8F4B-29F4-4853-7089D74D26B1}"/>
              </a:ext>
            </a:extLst>
          </p:cNvPr>
          <p:cNvSpPr/>
          <p:nvPr/>
        </p:nvSpPr>
        <p:spPr>
          <a:xfrm>
            <a:off x="8004050" y="5294963"/>
            <a:ext cx="2766620" cy="1016937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Functions</a:t>
            </a:r>
          </a:p>
        </p:txBody>
      </p:sp>
      <p:sp>
        <p:nvSpPr>
          <p:cNvPr id="6" name="Rectangle 62">
            <a:extLst>
              <a:ext uri="{FF2B5EF4-FFF2-40B4-BE49-F238E27FC236}">
                <a16:creationId xmlns:a16="http://schemas.microsoft.com/office/drawing/2014/main" id="{E76512F3-0485-C139-7BF5-7F59F0718B31}"/>
              </a:ext>
            </a:extLst>
          </p:cNvPr>
          <p:cNvSpPr/>
          <p:nvPr/>
        </p:nvSpPr>
        <p:spPr>
          <a:xfrm>
            <a:off x="6911648" y="5294963"/>
            <a:ext cx="1029194" cy="1016937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Interface</a:t>
            </a:r>
          </a:p>
        </p:txBody>
      </p:sp>
      <p:cxnSp>
        <p:nvCxnSpPr>
          <p:cNvPr id="7" name="Straight Arrow Connector 70">
            <a:extLst>
              <a:ext uri="{FF2B5EF4-FFF2-40B4-BE49-F238E27FC236}">
                <a16:creationId xmlns:a16="http://schemas.microsoft.com/office/drawing/2014/main" id="{6D09D345-919F-D8AD-091B-87629FE6B5DF}"/>
              </a:ext>
            </a:extLst>
          </p:cNvPr>
          <p:cNvCxnSpPr/>
          <p:nvPr/>
        </p:nvCxnSpPr>
        <p:spPr>
          <a:xfrm>
            <a:off x="4227649" y="5772216"/>
            <a:ext cx="2049325" cy="2810"/>
          </a:xfrm>
          <a:prstGeom prst="straightConnector1">
            <a:avLst/>
          </a:prstGeom>
          <a:ln w="28575">
            <a:solidFill>
              <a:srgbClr val="C0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>
            <a:extLst>
              <a:ext uri="{FF2B5EF4-FFF2-40B4-BE49-F238E27FC236}">
                <a16:creationId xmlns:a16="http://schemas.microsoft.com/office/drawing/2014/main" id="{80C5B78E-4F96-929C-E790-D0B29B355C20}"/>
              </a:ext>
            </a:extLst>
          </p:cNvPr>
          <p:cNvSpPr/>
          <p:nvPr/>
        </p:nvSpPr>
        <p:spPr>
          <a:xfrm>
            <a:off x="3863342" y="5161345"/>
            <a:ext cx="2799438" cy="42351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Communication language</a:t>
            </a:r>
            <a:endParaRPr kumimoji="0" lang="x-none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3105976-CFE9-0D94-5E78-9A9E0E6C04EF}"/>
              </a:ext>
            </a:extLst>
          </p:cNvPr>
          <p:cNvSpPr/>
          <p:nvPr/>
        </p:nvSpPr>
        <p:spPr>
          <a:xfrm>
            <a:off x="2114348" y="5294963"/>
            <a:ext cx="1644162" cy="9239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Service consumer</a:t>
            </a:r>
            <a:endParaRPr kumimoji="0" lang="x-none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558062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Service computing main concepts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Service</a:t>
            </a:r>
          </a:p>
          <a:p>
            <a:r>
              <a:rPr lang="en-GB" dirty="0"/>
              <a:t>Service computing</a:t>
            </a:r>
          </a:p>
          <a:p>
            <a:r>
              <a:rPr lang="en-GB" dirty="0"/>
              <a:t>Service oriented architecture</a:t>
            </a:r>
          </a:p>
        </p:txBody>
      </p:sp>
    </p:spTree>
    <p:extLst>
      <p:ext uri="{BB962C8B-B14F-4D97-AF65-F5344CB8AC3E}">
        <p14:creationId xmlns:p14="http://schemas.microsoft.com/office/powerpoint/2010/main" val="28630232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3F4310-7308-D6BB-5FBB-6E0D57CB13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Service (definition 2)</a:t>
            </a:r>
            <a:endParaRPr lang="x-none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66B3C71-DC9D-BC76-0571-BF216A0702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b="0" i="0" dirty="0">
                <a:solidFill>
                  <a:srgbClr val="151515"/>
                </a:solidFill>
                <a:effectLst/>
                <a:latin typeface="RedHatText"/>
              </a:rPr>
              <a:t>A service is a self-contained unit of software functionality, or set of functionalities, designed to complete a specific task such as retrieving specified information or executing an operation. </a:t>
            </a:r>
          </a:p>
        </p:txBody>
      </p:sp>
      <p:sp>
        <p:nvSpPr>
          <p:cNvPr id="4" name="Rounded Rectangle 64">
            <a:extLst>
              <a:ext uri="{FF2B5EF4-FFF2-40B4-BE49-F238E27FC236}">
                <a16:creationId xmlns:a16="http://schemas.microsoft.com/office/drawing/2014/main" id="{DBA2E168-80CB-2A87-737D-D27A195D8309}"/>
              </a:ext>
            </a:extLst>
          </p:cNvPr>
          <p:cNvSpPr/>
          <p:nvPr/>
        </p:nvSpPr>
        <p:spPr>
          <a:xfrm>
            <a:off x="6442509" y="4759962"/>
            <a:ext cx="4571475" cy="184987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tIns="0" rtlCol="0" anchor="t" anchorCtr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Service Provider</a:t>
            </a:r>
          </a:p>
        </p:txBody>
      </p:sp>
      <p:sp>
        <p:nvSpPr>
          <p:cNvPr id="5" name="Rectangle 61">
            <a:extLst>
              <a:ext uri="{FF2B5EF4-FFF2-40B4-BE49-F238E27FC236}">
                <a16:creationId xmlns:a16="http://schemas.microsoft.com/office/drawing/2014/main" id="{12C3EFC7-2A41-75F9-CA17-4250F34886CC}"/>
              </a:ext>
            </a:extLst>
          </p:cNvPr>
          <p:cNvSpPr/>
          <p:nvPr/>
        </p:nvSpPr>
        <p:spPr>
          <a:xfrm>
            <a:off x="8004050" y="5294963"/>
            <a:ext cx="2766620" cy="1016937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Functions</a:t>
            </a:r>
          </a:p>
        </p:txBody>
      </p:sp>
      <p:sp>
        <p:nvSpPr>
          <p:cNvPr id="6" name="Rectangle 62">
            <a:extLst>
              <a:ext uri="{FF2B5EF4-FFF2-40B4-BE49-F238E27FC236}">
                <a16:creationId xmlns:a16="http://schemas.microsoft.com/office/drawing/2014/main" id="{D1C17A14-7A8D-5377-3A6C-15F4AC26C10A}"/>
              </a:ext>
            </a:extLst>
          </p:cNvPr>
          <p:cNvSpPr/>
          <p:nvPr/>
        </p:nvSpPr>
        <p:spPr>
          <a:xfrm>
            <a:off x="6911648" y="5294963"/>
            <a:ext cx="1029194" cy="1016937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Interface</a:t>
            </a:r>
          </a:p>
        </p:txBody>
      </p:sp>
      <p:cxnSp>
        <p:nvCxnSpPr>
          <p:cNvPr id="7" name="Straight Arrow Connector 70">
            <a:extLst>
              <a:ext uri="{FF2B5EF4-FFF2-40B4-BE49-F238E27FC236}">
                <a16:creationId xmlns:a16="http://schemas.microsoft.com/office/drawing/2014/main" id="{692BB986-8F65-FB2B-D20D-DD87D83F9530}"/>
              </a:ext>
            </a:extLst>
          </p:cNvPr>
          <p:cNvCxnSpPr/>
          <p:nvPr/>
        </p:nvCxnSpPr>
        <p:spPr>
          <a:xfrm>
            <a:off x="4227649" y="5772216"/>
            <a:ext cx="2049325" cy="2810"/>
          </a:xfrm>
          <a:prstGeom prst="straightConnector1">
            <a:avLst/>
          </a:prstGeom>
          <a:ln w="28575">
            <a:solidFill>
              <a:srgbClr val="C0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>
            <a:extLst>
              <a:ext uri="{FF2B5EF4-FFF2-40B4-BE49-F238E27FC236}">
                <a16:creationId xmlns:a16="http://schemas.microsoft.com/office/drawing/2014/main" id="{1D312A4A-46AA-0A10-72B9-57DA54E10552}"/>
              </a:ext>
            </a:extLst>
          </p:cNvPr>
          <p:cNvSpPr/>
          <p:nvPr/>
        </p:nvSpPr>
        <p:spPr>
          <a:xfrm>
            <a:off x="3863342" y="5161345"/>
            <a:ext cx="2799438" cy="42351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Communication language</a:t>
            </a:r>
            <a:endParaRPr kumimoji="0" lang="x-none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BBF0B8D-8F0F-1157-D511-7C13522A5FF5}"/>
              </a:ext>
            </a:extLst>
          </p:cNvPr>
          <p:cNvSpPr/>
          <p:nvPr/>
        </p:nvSpPr>
        <p:spPr>
          <a:xfrm>
            <a:off x="2114348" y="5294963"/>
            <a:ext cx="1644162" cy="9239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Service consumer</a:t>
            </a:r>
            <a:endParaRPr kumimoji="0" lang="x-none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075337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3F4310-7308-D6BB-5FBB-6E0D57CB13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Service (definition 2-cont.)</a:t>
            </a:r>
            <a:endParaRPr lang="x-none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66B3C71-DC9D-BC76-0571-BF216A0702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67594"/>
            <a:ext cx="10515600" cy="4351338"/>
          </a:xfrm>
        </p:spPr>
        <p:txBody>
          <a:bodyPr>
            <a:normAutofit/>
          </a:bodyPr>
          <a:lstStyle/>
          <a:p>
            <a:r>
              <a:rPr lang="en-US" sz="4000" b="0" i="0" dirty="0">
                <a:solidFill>
                  <a:srgbClr val="151515"/>
                </a:solidFill>
                <a:effectLst/>
                <a:latin typeface="RedHatText"/>
              </a:rPr>
              <a:t>It contains the code and data integrations necessary to carry out a complete, discrete business function and can be accessed remotely and interacted with or updated independently</a:t>
            </a:r>
            <a:endParaRPr lang="x-none" sz="4000" dirty="0"/>
          </a:p>
        </p:txBody>
      </p:sp>
      <p:sp>
        <p:nvSpPr>
          <p:cNvPr id="4" name="Rounded Rectangle 64">
            <a:extLst>
              <a:ext uri="{FF2B5EF4-FFF2-40B4-BE49-F238E27FC236}">
                <a16:creationId xmlns:a16="http://schemas.microsoft.com/office/drawing/2014/main" id="{098A3C74-7C53-1391-BC3F-300F6AB1C52F}"/>
              </a:ext>
            </a:extLst>
          </p:cNvPr>
          <p:cNvSpPr/>
          <p:nvPr/>
        </p:nvSpPr>
        <p:spPr>
          <a:xfrm>
            <a:off x="6442509" y="4759962"/>
            <a:ext cx="4571475" cy="184987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tIns="0" rtlCol="0" anchor="t" anchorCtr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Service Provider</a:t>
            </a:r>
          </a:p>
        </p:txBody>
      </p:sp>
      <p:sp>
        <p:nvSpPr>
          <p:cNvPr id="5" name="Rectangle 61">
            <a:extLst>
              <a:ext uri="{FF2B5EF4-FFF2-40B4-BE49-F238E27FC236}">
                <a16:creationId xmlns:a16="http://schemas.microsoft.com/office/drawing/2014/main" id="{2BC5B18A-CBE3-E842-B1B6-3702EDCB4BE4}"/>
              </a:ext>
            </a:extLst>
          </p:cNvPr>
          <p:cNvSpPr/>
          <p:nvPr/>
        </p:nvSpPr>
        <p:spPr>
          <a:xfrm>
            <a:off x="8004050" y="5294963"/>
            <a:ext cx="2766620" cy="1016937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Functions</a:t>
            </a:r>
          </a:p>
        </p:txBody>
      </p:sp>
      <p:sp>
        <p:nvSpPr>
          <p:cNvPr id="6" name="Rectangle 62">
            <a:extLst>
              <a:ext uri="{FF2B5EF4-FFF2-40B4-BE49-F238E27FC236}">
                <a16:creationId xmlns:a16="http://schemas.microsoft.com/office/drawing/2014/main" id="{C88F0D5C-EC22-EAB8-0E24-E892BA59783F}"/>
              </a:ext>
            </a:extLst>
          </p:cNvPr>
          <p:cNvSpPr/>
          <p:nvPr/>
        </p:nvSpPr>
        <p:spPr>
          <a:xfrm>
            <a:off x="6911648" y="5294963"/>
            <a:ext cx="1029194" cy="1016937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Interface</a:t>
            </a:r>
          </a:p>
        </p:txBody>
      </p:sp>
      <p:cxnSp>
        <p:nvCxnSpPr>
          <p:cNvPr id="7" name="Straight Arrow Connector 70">
            <a:extLst>
              <a:ext uri="{FF2B5EF4-FFF2-40B4-BE49-F238E27FC236}">
                <a16:creationId xmlns:a16="http://schemas.microsoft.com/office/drawing/2014/main" id="{BC585BFC-6E79-9ED7-AA07-CF10AA442D44}"/>
              </a:ext>
            </a:extLst>
          </p:cNvPr>
          <p:cNvCxnSpPr/>
          <p:nvPr/>
        </p:nvCxnSpPr>
        <p:spPr>
          <a:xfrm>
            <a:off x="4227649" y="5772216"/>
            <a:ext cx="2049325" cy="2810"/>
          </a:xfrm>
          <a:prstGeom prst="straightConnector1">
            <a:avLst/>
          </a:prstGeom>
          <a:ln w="28575">
            <a:solidFill>
              <a:srgbClr val="C0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>
            <a:extLst>
              <a:ext uri="{FF2B5EF4-FFF2-40B4-BE49-F238E27FC236}">
                <a16:creationId xmlns:a16="http://schemas.microsoft.com/office/drawing/2014/main" id="{50136097-77A8-2642-7E9B-61F2271ED63E}"/>
              </a:ext>
            </a:extLst>
          </p:cNvPr>
          <p:cNvSpPr/>
          <p:nvPr/>
        </p:nvSpPr>
        <p:spPr>
          <a:xfrm>
            <a:off x="3863342" y="5161345"/>
            <a:ext cx="2799438" cy="42351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Communication language</a:t>
            </a:r>
            <a:endParaRPr kumimoji="0" lang="x-none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2EE8FD9-B55D-67A9-433B-330DAF9FFF7B}"/>
              </a:ext>
            </a:extLst>
          </p:cNvPr>
          <p:cNvSpPr/>
          <p:nvPr/>
        </p:nvSpPr>
        <p:spPr>
          <a:xfrm>
            <a:off x="2114348" y="5294963"/>
            <a:ext cx="1644162" cy="9239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Service consumer</a:t>
            </a:r>
            <a:endParaRPr kumimoji="0" lang="x-none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359503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1B80F9-8EED-8DFB-F4DC-4FF34D072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Service oriented architecture</a:t>
            </a:r>
            <a:endParaRPr lang="x-none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3E48133-BDF5-7844-486F-D49773B14C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Service-oriented architecture (SOA) is a type of software design that makes software components reusable using service interfaces that use a common communication language over a network.</a:t>
            </a:r>
            <a:endParaRPr lang="x-none" sz="4000" dirty="0"/>
          </a:p>
        </p:txBody>
      </p:sp>
    </p:spTree>
    <p:extLst>
      <p:ext uri="{BB962C8B-B14F-4D97-AF65-F5344CB8AC3E}">
        <p14:creationId xmlns:p14="http://schemas.microsoft.com/office/powerpoint/2010/main" val="33790138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EF4A81-E3E9-84E2-0C07-C46695A29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Service oriented architecture</a:t>
            </a:r>
            <a:endParaRPr lang="x-none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B355524-661E-0EAB-0AF6-80B1270CCF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SOA integrates software components that have been separately deployed and maintained and allows them to communicate and work together to form software applications across different systems.</a:t>
            </a:r>
            <a:endParaRPr lang="x-none" sz="3600" dirty="0"/>
          </a:p>
        </p:txBody>
      </p:sp>
    </p:spTree>
    <p:extLst>
      <p:ext uri="{BB962C8B-B14F-4D97-AF65-F5344CB8AC3E}">
        <p14:creationId xmlns:p14="http://schemas.microsoft.com/office/powerpoint/2010/main" val="228733957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ounded Rectangle 64"/>
          <p:cNvSpPr/>
          <p:nvPr/>
        </p:nvSpPr>
        <p:spPr>
          <a:xfrm>
            <a:off x="6096000" y="2495988"/>
            <a:ext cx="4571475" cy="184987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tIns="0" rtlCol="0" anchor="t" anchorCtr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Map Service Provider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927042" y="483184"/>
            <a:ext cx="3307852" cy="184987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tIns="0" rtlCol="0" anchor="t" anchorCtr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Driver App</a:t>
            </a:r>
          </a:p>
        </p:txBody>
      </p:sp>
      <p:sp>
        <p:nvSpPr>
          <p:cNvPr id="7" name="Rectangle 6"/>
          <p:cNvSpPr/>
          <p:nvPr/>
        </p:nvSpPr>
        <p:spPr>
          <a:xfrm>
            <a:off x="1041517" y="889117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Map functions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41517" y="1408119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3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041517" y="1906053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6</a:t>
            </a:r>
          </a:p>
        </p:txBody>
      </p:sp>
      <p:sp>
        <p:nvSpPr>
          <p:cNvPr id="12" name="Rectangle 11"/>
          <p:cNvSpPr/>
          <p:nvPr/>
        </p:nvSpPr>
        <p:spPr>
          <a:xfrm>
            <a:off x="2087248" y="889115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1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132276" y="889117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2</a:t>
            </a:r>
          </a:p>
        </p:txBody>
      </p:sp>
      <p:sp>
        <p:nvSpPr>
          <p:cNvPr id="14" name="Rectangle 13"/>
          <p:cNvSpPr/>
          <p:nvPr/>
        </p:nvSpPr>
        <p:spPr>
          <a:xfrm>
            <a:off x="2087248" y="1429886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4</a:t>
            </a:r>
          </a:p>
        </p:txBody>
      </p:sp>
      <p:sp>
        <p:nvSpPr>
          <p:cNvPr id="15" name="Rectangle 14"/>
          <p:cNvSpPr/>
          <p:nvPr/>
        </p:nvSpPr>
        <p:spPr>
          <a:xfrm>
            <a:off x="3132276" y="1429888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5</a:t>
            </a:r>
          </a:p>
        </p:txBody>
      </p:sp>
      <p:sp>
        <p:nvSpPr>
          <p:cNvPr id="16" name="Rectangle 15"/>
          <p:cNvSpPr/>
          <p:nvPr/>
        </p:nvSpPr>
        <p:spPr>
          <a:xfrm>
            <a:off x="2087248" y="1906052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7</a:t>
            </a:r>
          </a:p>
        </p:txBody>
      </p:sp>
      <p:sp>
        <p:nvSpPr>
          <p:cNvPr id="17" name="Rectangle 16"/>
          <p:cNvSpPr/>
          <p:nvPr/>
        </p:nvSpPr>
        <p:spPr>
          <a:xfrm>
            <a:off x="3132276" y="1906054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…</a:t>
            </a:r>
          </a:p>
        </p:txBody>
      </p:sp>
      <p:sp>
        <p:nvSpPr>
          <p:cNvPr id="39" name="Rounded Rectangle 38"/>
          <p:cNvSpPr/>
          <p:nvPr/>
        </p:nvSpPr>
        <p:spPr>
          <a:xfrm>
            <a:off x="897545" y="2545852"/>
            <a:ext cx="3307852" cy="1849870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tIns="0" rtlCol="0" anchor="t" anchorCtr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Warehouse App</a:t>
            </a:r>
          </a:p>
        </p:txBody>
      </p:sp>
      <p:sp>
        <p:nvSpPr>
          <p:cNvPr id="40" name="Rectangle 39"/>
          <p:cNvSpPr/>
          <p:nvPr/>
        </p:nvSpPr>
        <p:spPr>
          <a:xfrm>
            <a:off x="1041517" y="2933525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Map functions</a:t>
            </a:r>
          </a:p>
        </p:txBody>
      </p:sp>
      <p:sp>
        <p:nvSpPr>
          <p:cNvPr id="41" name="Rectangle 40"/>
          <p:cNvSpPr/>
          <p:nvPr/>
        </p:nvSpPr>
        <p:spPr>
          <a:xfrm>
            <a:off x="1041517" y="3452527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3</a:t>
            </a:r>
          </a:p>
        </p:txBody>
      </p:sp>
      <p:sp>
        <p:nvSpPr>
          <p:cNvPr id="42" name="Rectangle 41"/>
          <p:cNvSpPr/>
          <p:nvPr/>
        </p:nvSpPr>
        <p:spPr>
          <a:xfrm>
            <a:off x="1041517" y="3950461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6</a:t>
            </a:r>
          </a:p>
        </p:txBody>
      </p:sp>
      <p:sp>
        <p:nvSpPr>
          <p:cNvPr id="43" name="Rectangle 42"/>
          <p:cNvSpPr/>
          <p:nvPr/>
        </p:nvSpPr>
        <p:spPr>
          <a:xfrm>
            <a:off x="2087248" y="2933523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1</a:t>
            </a:r>
          </a:p>
        </p:txBody>
      </p:sp>
      <p:sp>
        <p:nvSpPr>
          <p:cNvPr id="44" name="Rectangle 43"/>
          <p:cNvSpPr/>
          <p:nvPr/>
        </p:nvSpPr>
        <p:spPr>
          <a:xfrm>
            <a:off x="3132276" y="2933525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2</a:t>
            </a:r>
          </a:p>
        </p:txBody>
      </p:sp>
      <p:sp>
        <p:nvSpPr>
          <p:cNvPr id="45" name="Rectangle 44"/>
          <p:cNvSpPr/>
          <p:nvPr/>
        </p:nvSpPr>
        <p:spPr>
          <a:xfrm>
            <a:off x="2087248" y="3474294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4</a:t>
            </a:r>
          </a:p>
        </p:txBody>
      </p:sp>
      <p:sp>
        <p:nvSpPr>
          <p:cNvPr id="46" name="Rectangle 45"/>
          <p:cNvSpPr/>
          <p:nvPr/>
        </p:nvSpPr>
        <p:spPr>
          <a:xfrm>
            <a:off x="3132276" y="3474296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5</a:t>
            </a:r>
          </a:p>
        </p:txBody>
      </p:sp>
      <p:sp>
        <p:nvSpPr>
          <p:cNvPr id="47" name="Rectangle 46"/>
          <p:cNvSpPr/>
          <p:nvPr/>
        </p:nvSpPr>
        <p:spPr>
          <a:xfrm>
            <a:off x="2087248" y="3950460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7</a:t>
            </a:r>
          </a:p>
        </p:txBody>
      </p:sp>
      <p:sp>
        <p:nvSpPr>
          <p:cNvPr id="48" name="Rectangle 47"/>
          <p:cNvSpPr/>
          <p:nvPr/>
        </p:nvSpPr>
        <p:spPr>
          <a:xfrm>
            <a:off x="3132276" y="3950462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…</a:t>
            </a:r>
          </a:p>
        </p:txBody>
      </p:sp>
      <p:sp>
        <p:nvSpPr>
          <p:cNvPr id="49" name="Rounded Rectangle 48"/>
          <p:cNvSpPr/>
          <p:nvPr/>
        </p:nvSpPr>
        <p:spPr>
          <a:xfrm>
            <a:off x="897545" y="4648550"/>
            <a:ext cx="3307852" cy="184987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tIns="0" rtlCol="0" anchor="t" anchorCtr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Sales App</a:t>
            </a:r>
          </a:p>
        </p:txBody>
      </p:sp>
      <p:sp>
        <p:nvSpPr>
          <p:cNvPr id="50" name="Rectangle 49"/>
          <p:cNvSpPr/>
          <p:nvPr/>
        </p:nvSpPr>
        <p:spPr>
          <a:xfrm>
            <a:off x="1041517" y="5036223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Map functions</a:t>
            </a:r>
          </a:p>
        </p:txBody>
      </p:sp>
      <p:sp>
        <p:nvSpPr>
          <p:cNvPr id="51" name="Rectangle 50"/>
          <p:cNvSpPr/>
          <p:nvPr/>
        </p:nvSpPr>
        <p:spPr>
          <a:xfrm>
            <a:off x="1041517" y="5555225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3</a:t>
            </a:r>
          </a:p>
        </p:txBody>
      </p:sp>
      <p:sp>
        <p:nvSpPr>
          <p:cNvPr id="52" name="Rectangle 51"/>
          <p:cNvSpPr/>
          <p:nvPr/>
        </p:nvSpPr>
        <p:spPr>
          <a:xfrm>
            <a:off x="1041517" y="6053159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6</a:t>
            </a:r>
          </a:p>
        </p:txBody>
      </p:sp>
      <p:sp>
        <p:nvSpPr>
          <p:cNvPr id="53" name="Rectangle 52"/>
          <p:cNvSpPr/>
          <p:nvPr/>
        </p:nvSpPr>
        <p:spPr>
          <a:xfrm>
            <a:off x="2087248" y="5036221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1</a:t>
            </a:r>
          </a:p>
        </p:txBody>
      </p:sp>
      <p:sp>
        <p:nvSpPr>
          <p:cNvPr id="54" name="Rectangle 53"/>
          <p:cNvSpPr/>
          <p:nvPr/>
        </p:nvSpPr>
        <p:spPr>
          <a:xfrm>
            <a:off x="3132276" y="5036223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2</a:t>
            </a:r>
          </a:p>
        </p:txBody>
      </p:sp>
      <p:sp>
        <p:nvSpPr>
          <p:cNvPr id="55" name="Rectangle 54"/>
          <p:cNvSpPr/>
          <p:nvPr/>
        </p:nvSpPr>
        <p:spPr>
          <a:xfrm>
            <a:off x="2087248" y="5576992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4</a:t>
            </a:r>
          </a:p>
        </p:txBody>
      </p:sp>
      <p:sp>
        <p:nvSpPr>
          <p:cNvPr id="56" name="Rectangle 55"/>
          <p:cNvSpPr/>
          <p:nvPr/>
        </p:nvSpPr>
        <p:spPr>
          <a:xfrm>
            <a:off x="3132276" y="5576994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5</a:t>
            </a:r>
          </a:p>
        </p:txBody>
      </p:sp>
      <p:sp>
        <p:nvSpPr>
          <p:cNvPr id="57" name="Rectangle 56"/>
          <p:cNvSpPr/>
          <p:nvPr/>
        </p:nvSpPr>
        <p:spPr>
          <a:xfrm>
            <a:off x="2087248" y="6053158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7</a:t>
            </a:r>
          </a:p>
        </p:txBody>
      </p:sp>
      <p:sp>
        <p:nvSpPr>
          <p:cNvPr id="58" name="Rectangle 57"/>
          <p:cNvSpPr/>
          <p:nvPr/>
        </p:nvSpPr>
        <p:spPr>
          <a:xfrm>
            <a:off x="3132276" y="6053160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…</a:t>
            </a:r>
          </a:p>
        </p:txBody>
      </p:sp>
      <p:sp>
        <p:nvSpPr>
          <p:cNvPr id="59" name="Rounded Rectangle 58"/>
          <p:cNvSpPr/>
          <p:nvPr/>
        </p:nvSpPr>
        <p:spPr>
          <a:xfrm>
            <a:off x="969180" y="800627"/>
            <a:ext cx="1028173" cy="50144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0" name="Rounded Rectangle 59"/>
          <p:cNvSpPr/>
          <p:nvPr/>
        </p:nvSpPr>
        <p:spPr>
          <a:xfrm>
            <a:off x="976202" y="4941409"/>
            <a:ext cx="1028173" cy="50144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1" name="Rounded Rectangle 60"/>
          <p:cNvSpPr/>
          <p:nvPr/>
        </p:nvSpPr>
        <p:spPr>
          <a:xfrm>
            <a:off x="963561" y="2838713"/>
            <a:ext cx="1028173" cy="50144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7657541" y="3026228"/>
            <a:ext cx="2766620" cy="1016937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Map functions</a:t>
            </a:r>
          </a:p>
        </p:txBody>
      </p:sp>
      <p:sp>
        <p:nvSpPr>
          <p:cNvPr id="63" name="Rectangle 62"/>
          <p:cNvSpPr/>
          <p:nvPr/>
        </p:nvSpPr>
        <p:spPr>
          <a:xfrm>
            <a:off x="6565139" y="3026228"/>
            <a:ext cx="1029194" cy="1016937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Interface</a:t>
            </a:r>
          </a:p>
        </p:txBody>
      </p:sp>
      <p:sp>
        <p:nvSpPr>
          <p:cNvPr id="66" name="Rounded Rectangle 65"/>
          <p:cNvSpPr/>
          <p:nvPr/>
        </p:nvSpPr>
        <p:spPr>
          <a:xfrm>
            <a:off x="953023" y="749007"/>
            <a:ext cx="1074529" cy="60468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7" name="Rounded Rectangle 66"/>
          <p:cNvSpPr/>
          <p:nvPr/>
        </p:nvSpPr>
        <p:spPr>
          <a:xfrm>
            <a:off x="963561" y="4919917"/>
            <a:ext cx="1074529" cy="604684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8" name="Rounded Rectangle 67"/>
          <p:cNvSpPr/>
          <p:nvPr/>
        </p:nvSpPr>
        <p:spPr>
          <a:xfrm>
            <a:off x="930330" y="2833739"/>
            <a:ext cx="1074529" cy="604684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285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70" name="Straight Arrow Connector 69"/>
          <p:cNvCxnSpPr>
            <a:cxnSpLocks/>
          </p:cNvCxnSpPr>
          <p:nvPr/>
        </p:nvCxnSpPr>
        <p:spPr>
          <a:xfrm>
            <a:off x="4534460" y="1741709"/>
            <a:ext cx="1900051" cy="1598449"/>
          </a:xfrm>
          <a:prstGeom prst="straightConnector1">
            <a:avLst/>
          </a:prstGeom>
          <a:ln w="28575">
            <a:solidFill>
              <a:srgbClr val="C0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>
            <a:off x="4452607" y="3531886"/>
            <a:ext cx="2049325" cy="2810"/>
          </a:xfrm>
          <a:prstGeom prst="straightConnector1">
            <a:avLst/>
          </a:prstGeom>
          <a:ln w="28575">
            <a:solidFill>
              <a:srgbClr val="C0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/>
          <p:nvPr/>
        </p:nvCxnSpPr>
        <p:spPr>
          <a:xfrm flipV="1">
            <a:off x="4452607" y="3764350"/>
            <a:ext cx="1981904" cy="1790876"/>
          </a:xfrm>
          <a:prstGeom prst="straightConnector1">
            <a:avLst/>
          </a:prstGeom>
          <a:ln w="28575">
            <a:solidFill>
              <a:srgbClr val="C0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>
            <a:extLst>
              <a:ext uri="{FF2B5EF4-FFF2-40B4-BE49-F238E27FC236}">
                <a16:creationId xmlns:a16="http://schemas.microsoft.com/office/drawing/2014/main" id="{0C649112-C302-F191-B6C1-71689BC8B073}"/>
              </a:ext>
            </a:extLst>
          </p:cNvPr>
          <p:cNvSpPr/>
          <p:nvPr/>
        </p:nvSpPr>
        <p:spPr>
          <a:xfrm>
            <a:off x="5165420" y="4739715"/>
            <a:ext cx="2799438" cy="42351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Communication language</a:t>
            </a:r>
            <a:endParaRPr kumimoji="0" lang="x-none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7440C526-64DD-B43D-9331-418CCB250878}"/>
              </a:ext>
            </a:extLst>
          </p:cNvPr>
          <p:cNvSpPr/>
          <p:nvPr/>
        </p:nvSpPr>
        <p:spPr>
          <a:xfrm>
            <a:off x="1002785" y="817740"/>
            <a:ext cx="999377" cy="43548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Service consumer</a:t>
            </a:r>
            <a:endParaRPr kumimoji="0" lang="x-none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BC85A858-6DD2-FF21-69B1-38954204FED5}"/>
              </a:ext>
            </a:extLst>
          </p:cNvPr>
          <p:cNvSpPr/>
          <p:nvPr/>
        </p:nvSpPr>
        <p:spPr>
          <a:xfrm>
            <a:off x="990598" y="4951471"/>
            <a:ext cx="999377" cy="43548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Service consumer</a:t>
            </a:r>
            <a:endParaRPr kumimoji="0" lang="x-none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036385F-E006-FBC6-48F1-FA722910B8FC}"/>
              </a:ext>
            </a:extLst>
          </p:cNvPr>
          <p:cNvSpPr/>
          <p:nvPr/>
        </p:nvSpPr>
        <p:spPr>
          <a:xfrm>
            <a:off x="991735" y="2921574"/>
            <a:ext cx="999377" cy="43548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Service consumer</a:t>
            </a:r>
            <a:endParaRPr kumimoji="0" lang="x-none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266101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Let’s come back to our example - App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The drivers mentioned that they would also like to see the traffic information and choose the best route based on that</a:t>
            </a:r>
          </a:p>
          <a:p>
            <a:r>
              <a:rPr lang="en-GB" sz="3600" dirty="0"/>
              <a:t>Do you have access to traffic reports that you can use in your app?</a:t>
            </a:r>
          </a:p>
          <a:p>
            <a:r>
              <a:rPr lang="en-GB" sz="3600" dirty="0"/>
              <a:t>Is there any existing map that you can use instead of building your own Map Web Service?</a:t>
            </a:r>
          </a:p>
          <a:p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9936777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Let’s come back to our example - App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drivers mentioned that they would also like to see the traffic information and choose the best route based on that</a:t>
            </a:r>
          </a:p>
          <a:p>
            <a:r>
              <a:rPr lang="en-GB" dirty="0"/>
              <a:t>Do you have access to traffic reports that you can use in your app?</a:t>
            </a:r>
          </a:p>
          <a:p>
            <a:r>
              <a:rPr lang="en-GB" dirty="0"/>
              <a:t>Is there any existing map that you can use instead of building your own Map Web Service?</a:t>
            </a:r>
          </a:p>
          <a:p>
            <a:endParaRPr lang="en-GB" dirty="0"/>
          </a:p>
          <a:p>
            <a:r>
              <a:rPr lang="en-GB" dirty="0"/>
              <a:t>You can use the Baidu Map services – initiate request to their Web Service using provided API</a:t>
            </a:r>
          </a:p>
          <a:p>
            <a:r>
              <a:rPr lang="en-GB" dirty="0"/>
              <a:t>https://lbsyun.baidu.com/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1313" y="5351559"/>
            <a:ext cx="2436101" cy="13911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456817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A33283-D0E6-F97A-F6D6-3F8CBD950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Baidu Map as a service - cases</a:t>
            </a:r>
            <a:endParaRPr lang="x-none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2D9870C-9A62-BD90-9739-1784D1E428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hlinkClick r:id="rId2"/>
              </a:rPr>
              <a:t>https://api.map.baidu.com/lbsapi/cloud/case.htm</a:t>
            </a:r>
            <a:endParaRPr lang="en-GB" dirty="0"/>
          </a:p>
          <a:p>
            <a:r>
              <a:rPr lang="en-GB" dirty="0"/>
              <a:t>Have a look at some real examples if you are interested</a:t>
            </a:r>
          </a:p>
          <a:p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30724790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1B80F9-8EED-8DFB-F4DC-4FF34D072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Service oriented architecture</a:t>
            </a:r>
            <a:endParaRPr lang="x-none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3E48133-BDF5-7844-486F-D49773B14C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sz="4000" dirty="0"/>
              <a:t>Service-oriented architecture (SOA) is a type of software design that makes software components reusable using service interfaces that use a common communication language over a network. </a:t>
            </a:r>
          </a:p>
          <a:p>
            <a:r>
              <a:rPr lang="en-US" sz="4000" dirty="0"/>
              <a:t>SOA integrates software components that have been separately deployed and maintained and allows them to communicate and work together to form software applications across different systems.</a:t>
            </a:r>
            <a:endParaRPr lang="x-none" sz="4000" dirty="0"/>
          </a:p>
          <a:p>
            <a:endParaRPr lang="x-none" sz="4000" dirty="0"/>
          </a:p>
        </p:txBody>
      </p:sp>
    </p:spTree>
    <p:extLst>
      <p:ext uri="{BB962C8B-B14F-4D97-AF65-F5344CB8AC3E}">
        <p14:creationId xmlns:p14="http://schemas.microsoft.com/office/powerpoint/2010/main" val="125183187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32D0F895-F325-EC20-FC72-28A07186D2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How you can build applications with service orientation</a:t>
            </a:r>
            <a:endParaRPr lang="x-none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CEAA7309-FB19-DE36-BB7E-593E732CD25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AU" sz="3200" dirty="0"/>
              <a:t>You can develop your own services and use them as part of your applications</a:t>
            </a:r>
          </a:p>
          <a:p>
            <a:r>
              <a:rPr lang="en-AU" sz="3200" dirty="0"/>
              <a:t>You do not need develop your own services – you can use existing services, developed and maintained by other organizations</a:t>
            </a:r>
          </a:p>
          <a:p>
            <a:r>
              <a:rPr lang="en-AU" sz="3200" dirty="0"/>
              <a:t>…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C930803-E762-5060-DA08-988C44E622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22732" y="1854107"/>
            <a:ext cx="4131067" cy="4351338"/>
          </a:xfrm>
        </p:spPr>
        <p:txBody>
          <a:bodyPr>
            <a:normAutofit/>
          </a:bodyPr>
          <a:lstStyle/>
          <a:p>
            <a:r>
              <a:rPr lang="en-AU" sz="3600" dirty="0"/>
              <a:t>You can make a service a part of your application</a:t>
            </a:r>
          </a:p>
          <a:p>
            <a:r>
              <a:rPr lang="en-AU" sz="3600" dirty="0"/>
              <a:t>You can build your application by composing several existing services</a:t>
            </a:r>
          </a:p>
          <a:p>
            <a:r>
              <a:rPr lang="en-AU" sz="3600" dirty="0"/>
              <a:t>…</a:t>
            </a:r>
            <a:endParaRPr lang="x-none" sz="3600" dirty="0"/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098EB665-F09D-2FA2-ABC7-FE9252F8B0BF}"/>
              </a:ext>
            </a:extLst>
          </p:cNvPr>
          <p:cNvCxnSpPr>
            <a:cxnSpLocks/>
          </p:cNvCxnSpPr>
          <p:nvPr/>
        </p:nvCxnSpPr>
        <p:spPr>
          <a:xfrm>
            <a:off x="5537771" y="2399472"/>
            <a:ext cx="1699081" cy="0"/>
          </a:xfrm>
          <a:prstGeom prst="line">
            <a:avLst/>
          </a:prstGeom>
          <a:ln w="825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3549D3B2-A801-9B6C-5437-4B67E1C90AEA}"/>
              </a:ext>
            </a:extLst>
          </p:cNvPr>
          <p:cNvCxnSpPr>
            <a:cxnSpLocks/>
          </p:cNvCxnSpPr>
          <p:nvPr/>
        </p:nvCxnSpPr>
        <p:spPr>
          <a:xfrm>
            <a:off x="5537771" y="2691036"/>
            <a:ext cx="1797977" cy="1387804"/>
          </a:xfrm>
          <a:prstGeom prst="line">
            <a:avLst/>
          </a:prstGeom>
          <a:ln w="825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28CBC509-FA03-AA04-BC1D-1B1EB8DD7F19}"/>
              </a:ext>
            </a:extLst>
          </p:cNvPr>
          <p:cNvCxnSpPr>
            <a:cxnSpLocks/>
          </p:cNvCxnSpPr>
          <p:nvPr/>
        </p:nvCxnSpPr>
        <p:spPr>
          <a:xfrm flipV="1">
            <a:off x="5663180" y="2691036"/>
            <a:ext cx="1573672" cy="1608026"/>
          </a:xfrm>
          <a:prstGeom prst="line">
            <a:avLst/>
          </a:prstGeom>
          <a:ln w="825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C838E502-2BAA-B9B5-13F2-342E229717E2}"/>
              </a:ext>
            </a:extLst>
          </p:cNvPr>
          <p:cNvCxnSpPr>
            <a:cxnSpLocks/>
          </p:cNvCxnSpPr>
          <p:nvPr/>
        </p:nvCxnSpPr>
        <p:spPr>
          <a:xfrm>
            <a:off x="5784351" y="4433999"/>
            <a:ext cx="1628481" cy="0"/>
          </a:xfrm>
          <a:prstGeom prst="line">
            <a:avLst/>
          </a:prstGeom>
          <a:ln w="825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8033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Service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4000" dirty="0"/>
              <a:t>Services represent a type of relationships-based interactions (activities) between at least one </a:t>
            </a:r>
            <a:r>
              <a:rPr lang="en-GB" sz="4000" dirty="0">
                <a:solidFill>
                  <a:srgbClr val="00B050"/>
                </a:solidFill>
              </a:rPr>
              <a:t>service provider </a:t>
            </a:r>
            <a:r>
              <a:rPr lang="en-GB" sz="4000" dirty="0"/>
              <a:t>and one </a:t>
            </a:r>
            <a:r>
              <a:rPr lang="en-GB" sz="4000" dirty="0">
                <a:solidFill>
                  <a:srgbClr val="00B050"/>
                </a:solidFill>
              </a:rPr>
              <a:t>service consumer </a:t>
            </a:r>
            <a:r>
              <a:rPr lang="en-GB" sz="4000" dirty="0"/>
              <a:t>to achieve a certain business goal or solution objective.</a:t>
            </a:r>
          </a:p>
        </p:txBody>
      </p:sp>
    </p:spTree>
    <p:extLst>
      <p:ext uri="{BB962C8B-B14F-4D97-AF65-F5344CB8AC3E}">
        <p14:creationId xmlns:p14="http://schemas.microsoft.com/office/powerpoint/2010/main" val="85141297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Service Computing?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35038"/>
            <a:ext cx="10515600" cy="3782072"/>
          </a:xfrm>
        </p:spPr>
        <p:txBody>
          <a:bodyPr>
            <a:normAutofit/>
          </a:bodyPr>
          <a:lstStyle/>
          <a:p>
            <a:r>
              <a:rPr lang="en-GB" sz="3600" dirty="0"/>
              <a:t>Services Computing is a cross-discipline that covers the science and technology of bridging the gap between </a:t>
            </a:r>
            <a:r>
              <a:rPr lang="en-GB" sz="3600" dirty="0">
                <a:highlight>
                  <a:srgbClr val="FFFF00"/>
                </a:highlight>
              </a:rPr>
              <a:t>business services and IT services</a:t>
            </a:r>
            <a:r>
              <a:rPr lang="en-GB" sz="3600" dirty="0"/>
              <a:t>. </a:t>
            </a:r>
          </a:p>
          <a:p>
            <a:r>
              <a:rPr lang="en-GB" sz="3600" dirty="0"/>
              <a:t>Supports integrating the business as linked, repeatable business tasks, or </a:t>
            </a:r>
            <a:r>
              <a:rPr lang="en-GB" sz="3600" dirty="0">
                <a:solidFill>
                  <a:srgbClr val="00B050"/>
                </a:solidFill>
              </a:rPr>
              <a:t>services</a:t>
            </a:r>
            <a:r>
              <a:rPr lang="en-GB" sz="3600" dirty="0"/>
              <a:t>. </a:t>
            </a:r>
          </a:p>
          <a:p>
            <a:pPr marL="0" indent="0">
              <a:buNone/>
            </a:pP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9388681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Service computing importance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Why it all started – a bit of history, background of service orientation</a:t>
            </a:r>
          </a:p>
          <a:p>
            <a:r>
              <a:rPr lang="en-GB" sz="3600" dirty="0"/>
              <a:t>Importance to the community now – current benefits of service orientation</a:t>
            </a:r>
          </a:p>
          <a:p>
            <a:r>
              <a:rPr lang="en-GB" sz="3600" dirty="0"/>
              <a:t>Importance to you – why should you learn about it </a:t>
            </a:r>
          </a:p>
        </p:txBody>
      </p:sp>
    </p:spTree>
    <p:extLst>
      <p:ext uri="{BB962C8B-B14F-4D97-AF65-F5344CB8AC3E}">
        <p14:creationId xmlns:p14="http://schemas.microsoft.com/office/powerpoint/2010/main" val="3517873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DED4A8-4EEA-80B3-8C70-79CB91733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 bit of history</a:t>
            </a:r>
            <a:endParaRPr lang="x-none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9811805-0373-453C-2899-7FC7D7754E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sz="4000" dirty="0"/>
              <a:t>Background of service orientation</a:t>
            </a:r>
            <a:endParaRPr lang="x-none" sz="4000" dirty="0"/>
          </a:p>
        </p:txBody>
      </p:sp>
    </p:spTree>
    <p:extLst>
      <p:ext uri="{BB962C8B-B14F-4D97-AF65-F5344CB8AC3E}">
        <p14:creationId xmlns:p14="http://schemas.microsoft.com/office/powerpoint/2010/main" val="310165513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9D6B0-5E0D-4165-ABF5-ECF5AC0766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Towards Service Computing in an Enterprise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BF5B70-5776-4AEC-9309-4F60693F19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7161" y="1486119"/>
            <a:ext cx="8417716" cy="5371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57586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9D6B0-5E0D-4165-ABF5-ECF5AC0766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Towards Service Computing in an Enterprise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BF5B70-5776-4AEC-9309-4F60693F19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7161" y="1486119"/>
            <a:ext cx="8417716" cy="5371882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2297D89E-E53E-51AC-341D-274BDD975197}"/>
              </a:ext>
            </a:extLst>
          </p:cNvPr>
          <p:cNvSpPr/>
          <p:nvPr/>
        </p:nvSpPr>
        <p:spPr>
          <a:xfrm>
            <a:off x="2692398" y="5014752"/>
            <a:ext cx="2489202" cy="382529"/>
          </a:xfrm>
          <a:prstGeom prst="rect">
            <a:avLst/>
          </a:prstGeom>
          <a:solidFill>
            <a:srgbClr val="00B050">
              <a:alpha val="26000"/>
            </a:srgb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x-none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8754700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332EA5-8ED5-B600-C4C8-6C3BC2208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How programs were written in 60s? </a:t>
            </a:r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242048356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60E1B1-5A2A-A0EE-41F9-3E7008CEA7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Main Frame </a:t>
            </a:r>
            <a:endParaRPr lang="x-none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7F2E9CA-76F4-5AF2-B39C-E0949759A0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378693" cy="4351338"/>
          </a:xfrm>
        </p:spPr>
        <p:txBody>
          <a:bodyPr>
            <a:normAutofit fontScale="92500" lnSpcReduction="20000"/>
          </a:bodyPr>
          <a:lstStyle/>
          <a:p>
            <a:r>
              <a:rPr lang="en-US" sz="3600" dirty="0"/>
              <a:t>A typical corporate or computer installation had</a:t>
            </a:r>
          </a:p>
          <a:p>
            <a:pPr lvl="1"/>
            <a:r>
              <a:rPr lang="en-US" sz="3200" dirty="0"/>
              <a:t>a suite of rooms, with a large, access-restricted, air-conditioned room for the computer </a:t>
            </a:r>
          </a:p>
          <a:p>
            <a:pPr lvl="1"/>
            <a:r>
              <a:rPr lang="en-US" sz="3200" dirty="0"/>
              <a:t>a smaller quieter room for submitting jobs</a:t>
            </a:r>
          </a:p>
        </p:txBody>
      </p:sp>
      <p:sp>
        <p:nvSpPr>
          <p:cNvPr id="8" name="AutoShape 2">
            <a:extLst>
              <a:ext uri="{FF2B5EF4-FFF2-40B4-BE49-F238E27FC236}">
                <a16:creationId xmlns:a16="http://schemas.microsoft.com/office/drawing/2014/main" id="{5A6C550A-99E6-FFAB-0DDB-23F0CA83FA5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x-none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86FFCA9-9965-6266-2274-397D3F71B2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8569" y="1285323"/>
            <a:ext cx="6477000" cy="509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02719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0EC3DDD-0220-0B08-9CF5-AD13626C58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Main Frame </a:t>
            </a:r>
            <a:endParaRPr lang="x-none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ED2F56A-14A8-59FA-1FB9-898C4975DF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378693" cy="4351338"/>
          </a:xfrm>
        </p:spPr>
        <p:txBody>
          <a:bodyPr>
            <a:normAutofit/>
          </a:bodyPr>
          <a:lstStyle/>
          <a:p>
            <a:r>
              <a:rPr lang="en-US" sz="4000" dirty="0"/>
              <a:t>Nearby was a room full of keypunch machines for programmer use</a:t>
            </a:r>
            <a:endParaRPr lang="x-none" sz="40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DA6266E-461D-F196-8DAB-C5F5E1C66F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4691" y="1604963"/>
            <a:ext cx="5980496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79907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60E1B1-5A2A-A0EE-41F9-3E7008CEA7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Main Frame </a:t>
            </a:r>
            <a:endParaRPr lang="x-none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7F2E9CA-76F4-5AF2-B39C-E0949759A0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b="0" i="0" dirty="0">
                <a:solidFill>
                  <a:srgbClr val="202122"/>
                </a:solidFill>
                <a:effectLst/>
                <a:latin typeface="-apple-system"/>
              </a:rPr>
              <a:t>At that time, most computer programmers created, edited and stored their programs line by line on punch cards</a:t>
            </a:r>
            <a:endParaRPr lang="en-US" sz="3600" dirty="0">
              <a:solidFill>
                <a:srgbClr val="202122"/>
              </a:solidFill>
              <a:latin typeface="-apple-system"/>
            </a:endParaRPr>
          </a:p>
          <a:p>
            <a:pPr lvl="1"/>
            <a:r>
              <a:rPr lang="en-US" sz="3200" b="0" i="0" dirty="0">
                <a:solidFill>
                  <a:srgbClr val="202122"/>
                </a:solidFill>
                <a:effectLst/>
                <a:latin typeface="-apple-system"/>
              </a:rPr>
              <a:t>a flexible write-once medium that encodes data</a:t>
            </a:r>
            <a:endParaRPr lang="x-none" sz="3200" dirty="0"/>
          </a:p>
        </p:txBody>
      </p:sp>
      <p:sp>
        <p:nvSpPr>
          <p:cNvPr id="8" name="AutoShape 2">
            <a:extLst>
              <a:ext uri="{FF2B5EF4-FFF2-40B4-BE49-F238E27FC236}">
                <a16:creationId xmlns:a16="http://schemas.microsoft.com/office/drawing/2014/main" id="{5A6C550A-99E6-FFAB-0DDB-23F0CA83FA5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x-none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052888AB-3044-1FF6-B00E-F4728B96A9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6048" y="3850640"/>
            <a:ext cx="6440352" cy="2817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24284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60E1B1-5A2A-A0EE-41F9-3E7008CEA7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Main Frame </a:t>
            </a:r>
            <a:endParaRPr lang="x-none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7F2E9CA-76F4-5AF2-B39C-E0949759A0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400" b="0" i="0" dirty="0">
                <a:solidFill>
                  <a:srgbClr val="202122"/>
                </a:solidFill>
                <a:effectLst/>
                <a:latin typeface="-apple-system"/>
              </a:rPr>
              <a:t>Groups or "decks" of cards form programs and collections of data</a:t>
            </a:r>
            <a:endParaRPr lang="x-none" sz="4400" dirty="0"/>
          </a:p>
        </p:txBody>
      </p:sp>
      <p:sp>
        <p:nvSpPr>
          <p:cNvPr id="8" name="AutoShape 2">
            <a:extLst>
              <a:ext uri="{FF2B5EF4-FFF2-40B4-BE49-F238E27FC236}">
                <a16:creationId xmlns:a16="http://schemas.microsoft.com/office/drawing/2014/main" id="{5A6C550A-99E6-FFAB-0DDB-23F0CA83FA5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x-none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F1D5C180-5E26-349B-5210-CE02A25965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0" y="3032729"/>
            <a:ext cx="4750986" cy="3616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50527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Service Computing?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35038"/>
            <a:ext cx="10515600" cy="3782072"/>
          </a:xfrm>
        </p:spPr>
        <p:txBody>
          <a:bodyPr>
            <a:normAutofit/>
          </a:bodyPr>
          <a:lstStyle/>
          <a:p>
            <a:r>
              <a:rPr lang="en-GB" sz="3600" dirty="0"/>
              <a:t>Services Computing is a cross-discipline that covers the science and technology of bridging the gap between business services and IT services. </a:t>
            </a:r>
          </a:p>
          <a:p>
            <a:r>
              <a:rPr lang="en-GB" sz="3600" dirty="0"/>
              <a:t>Supports integrating the business as linked, repeatable business tasks, or </a:t>
            </a:r>
            <a:r>
              <a:rPr lang="en-GB" sz="3600" dirty="0">
                <a:solidFill>
                  <a:srgbClr val="00B050"/>
                </a:solidFill>
              </a:rPr>
              <a:t>services</a:t>
            </a:r>
            <a:r>
              <a:rPr lang="en-GB" sz="3600" dirty="0"/>
              <a:t>. </a:t>
            </a:r>
          </a:p>
          <a:p>
            <a:pPr marL="0" indent="0">
              <a:buNone/>
            </a:pP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184255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60E1B1-5A2A-A0EE-41F9-3E7008CEA7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Main Frame </a:t>
            </a:r>
            <a:endParaRPr lang="x-none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7F2E9CA-76F4-5AF2-B39C-E0949759A0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378693" cy="4351338"/>
          </a:xfrm>
        </p:spPr>
        <p:txBody>
          <a:bodyPr>
            <a:normAutofit/>
          </a:bodyPr>
          <a:lstStyle/>
          <a:p>
            <a:r>
              <a:rPr lang="en-US" sz="3600" b="0" i="0" dirty="0">
                <a:solidFill>
                  <a:srgbClr val="202122"/>
                </a:solidFill>
                <a:effectLst/>
                <a:latin typeface="-apple-system"/>
              </a:rPr>
              <a:t>Programmers submitted the program decks, to be read by the program, to a person working behind a counter in the computer room</a:t>
            </a:r>
          </a:p>
        </p:txBody>
      </p:sp>
      <p:sp>
        <p:nvSpPr>
          <p:cNvPr id="8" name="AutoShape 2">
            <a:extLst>
              <a:ext uri="{FF2B5EF4-FFF2-40B4-BE49-F238E27FC236}">
                <a16:creationId xmlns:a16="http://schemas.microsoft.com/office/drawing/2014/main" id="{5A6C550A-99E6-FFAB-0DDB-23F0CA83FA5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x-none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86FFCA9-9965-6266-2274-397D3F71B2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8569" y="1285323"/>
            <a:ext cx="6477000" cy="509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59863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60E1B1-5A2A-A0EE-41F9-3E7008CEA7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Main Frame </a:t>
            </a:r>
            <a:endParaRPr lang="x-none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7F2E9CA-76F4-5AF2-B39C-E0949759A0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378693" cy="4351338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202122"/>
                </a:solidFill>
                <a:latin typeface="-apple-system"/>
              </a:rPr>
              <a:t>It could take hours or days between submitting a job to the computing center and receiving the output</a:t>
            </a:r>
            <a:endParaRPr lang="x-none" sz="4000" dirty="0">
              <a:solidFill>
                <a:srgbClr val="202122"/>
              </a:solidFill>
              <a:latin typeface="-apple-system"/>
            </a:endParaRPr>
          </a:p>
        </p:txBody>
      </p:sp>
      <p:sp>
        <p:nvSpPr>
          <p:cNvPr id="8" name="AutoShape 2">
            <a:extLst>
              <a:ext uri="{FF2B5EF4-FFF2-40B4-BE49-F238E27FC236}">
                <a16:creationId xmlns:a16="http://schemas.microsoft.com/office/drawing/2014/main" id="{5A6C550A-99E6-FFAB-0DDB-23F0CA83FA5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x-none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86FFCA9-9965-6266-2274-397D3F71B2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8569" y="1285323"/>
            <a:ext cx="6477000" cy="509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38887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B063F9-CBF8-2D19-99B0-FC7500926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Main Frame - disadvantages</a:t>
            </a:r>
            <a:endParaRPr lang="x-none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11A68F4-87CE-02EC-FE06-50957A54FB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sz="4400" dirty="0"/>
              <a:t>Computer </a:t>
            </a:r>
          </a:p>
          <a:p>
            <a:pPr lvl="1"/>
            <a:r>
              <a:rPr lang="en-AU" sz="4000" dirty="0"/>
              <a:t>Large</a:t>
            </a:r>
          </a:p>
          <a:p>
            <a:pPr lvl="1"/>
            <a:r>
              <a:rPr lang="en-AU" sz="4000" dirty="0"/>
              <a:t>Too expensive too be owned by a single person</a:t>
            </a:r>
          </a:p>
          <a:p>
            <a:pPr lvl="1"/>
            <a:r>
              <a:rPr lang="en-AU" sz="4000" dirty="0"/>
              <a:t>Operated by a highly skilled personnel </a:t>
            </a:r>
            <a:endParaRPr lang="x-none" sz="4000" dirty="0"/>
          </a:p>
        </p:txBody>
      </p:sp>
    </p:spTree>
    <p:extLst>
      <p:ext uri="{BB962C8B-B14F-4D97-AF65-F5344CB8AC3E}">
        <p14:creationId xmlns:p14="http://schemas.microsoft.com/office/powerpoint/2010/main" val="112107942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9D6B0-5E0D-4165-ABF5-ECF5AC0766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Towards Service Computing in an Enterprise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BF5B70-5776-4AEC-9309-4F60693F19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7161" y="1486119"/>
            <a:ext cx="8417716" cy="5371882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2297D89E-E53E-51AC-341D-274BDD975197}"/>
              </a:ext>
            </a:extLst>
          </p:cNvPr>
          <p:cNvSpPr/>
          <p:nvPr/>
        </p:nvSpPr>
        <p:spPr>
          <a:xfrm>
            <a:off x="3416298" y="4468871"/>
            <a:ext cx="2489202" cy="382529"/>
          </a:xfrm>
          <a:prstGeom prst="rect">
            <a:avLst/>
          </a:prstGeom>
          <a:solidFill>
            <a:srgbClr val="00B050">
              <a:alpha val="26000"/>
            </a:srgb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x-none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7742873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5FEB2B-2F18-37D5-EEEB-5BD7211E1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Personal Computer</a:t>
            </a:r>
            <a:endParaRPr lang="x-none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85BD8D5-BB35-8936-FB10-AB67C556F6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sz="4400" dirty="0"/>
              <a:t>Relatively small</a:t>
            </a:r>
          </a:p>
          <a:p>
            <a:r>
              <a:rPr lang="en-AU" sz="4400" dirty="0"/>
              <a:t>Can be afforded by individuals</a:t>
            </a:r>
          </a:p>
          <a:p>
            <a:r>
              <a:rPr lang="en-AU" sz="4400" dirty="0"/>
              <a:t>No high level skills needed to operate it</a:t>
            </a:r>
          </a:p>
          <a:p>
            <a:endParaRPr lang="en-AU" sz="4400" dirty="0"/>
          </a:p>
          <a:p>
            <a:endParaRPr lang="x-none" sz="4400" dirty="0"/>
          </a:p>
        </p:txBody>
      </p:sp>
    </p:spTree>
    <p:extLst>
      <p:ext uri="{BB962C8B-B14F-4D97-AF65-F5344CB8AC3E}">
        <p14:creationId xmlns:p14="http://schemas.microsoft.com/office/powerpoint/2010/main" val="173112254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D453944E-779D-F0EB-9793-3A0AC6E07365}"/>
              </a:ext>
            </a:extLst>
          </p:cNvPr>
          <p:cNvSpPr/>
          <p:nvPr/>
        </p:nvSpPr>
        <p:spPr>
          <a:xfrm>
            <a:off x="1259840" y="4500405"/>
            <a:ext cx="1696720" cy="15951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r"/>
            <a:r>
              <a:rPr lang="en-GB" dirty="0">
                <a:solidFill>
                  <a:schemeClr val="tx1"/>
                </a:solidFill>
              </a:rPr>
              <a:t>PC</a:t>
            </a:r>
            <a:endParaRPr lang="x-none">
              <a:solidFill>
                <a:schemeClr val="tx1"/>
              </a:solidFill>
            </a:endParaRPr>
          </a:p>
          <a:p>
            <a:pPr algn="r"/>
            <a:endParaRPr lang="x-none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1278C2F6-CA64-7870-05C4-B27E14E29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What are the problems with PC?</a:t>
            </a:r>
            <a:endParaRPr lang="x-none" dirty="0"/>
          </a:p>
        </p:txBody>
      </p:sp>
      <p:sp>
        <p:nvSpPr>
          <p:cNvPr id="4" name="圆柱体 3">
            <a:extLst>
              <a:ext uri="{FF2B5EF4-FFF2-40B4-BE49-F238E27FC236}">
                <a16:creationId xmlns:a16="http://schemas.microsoft.com/office/drawing/2014/main" id="{C272A8CF-54DF-6E33-C3CC-88C9A791BFFC}"/>
              </a:ext>
            </a:extLst>
          </p:cNvPr>
          <p:cNvSpPr/>
          <p:nvPr/>
        </p:nvSpPr>
        <p:spPr>
          <a:xfrm>
            <a:off x="2194560" y="5084842"/>
            <a:ext cx="670560" cy="792480"/>
          </a:xfrm>
          <a:prstGeom prst="can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database</a:t>
            </a:r>
            <a:endParaRPr lang="x-none">
              <a:solidFill>
                <a:schemeClr val="tx1"/>
              </a:solidFill>
            </a:endParaRPr>
          </a:p>
        </p:txBody>
      </p:sp>
      <p:sp>
        <p:nvSpPr>
          <p:cNvPr id="5" name="矩形: 折角 4">
            <a:extLst>
              <a:ext uri="{FF2B5EF4-FFF2-40B4-BE49-F238E27FC236}">
                <a16:creationId xmlns:a16="http://schemas.microsoft.com/office/drawing/2014/main" id="{0C8FEEE0-C0ED-D8BD-C5C3-6328486E18BD}"/>
              </a:ext>
            </a:extLst>
          </p:cNvPr>
          <p:cNvSpPr/>
          <p:nvPr/>
        </p:nvSpPr>
        <p:spPr>
          <a:xfrm>
            <a:off x="1437640" y="4698762"/>
            <a:ext cx="670560" cy="1178560"/>
          </a:xfrm>
          <a:prstGeom prst="foldedCorne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code</a:t>
            </a:r>
            <a:endParaRPr lang="x-none">
              <a:solidFill>
                <a:schemeClr val="tx1"/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DD2312F0-62E3-0BDB-7BDD-A74615C0E7BA}"/>
              </a:ext>
            </a:extLst>
          </p:cNvPr>
          <p:cNvSpPr/>
          <p:nvPr/>
        </p:nvSpPr>
        <p:spPr>
          <a:xfrm>
            <a:off x="1185817" y="2008547"/>
            <a:ext cx="1696720" cy="15951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r"/>
            <a:endParaRPr lang="x-none">
              <a:solidFill>
                <a:schemeClr val="tx1"/>
              </a:solidFill>
            </a:endParaRPr>
          </a:p>
        </p:txBody>
      </p:sp>
      <p:sp>
        <p:nvSpPr>
          <p:cNvPr id="10" name="圆柱体 9">
            <a:extLst>
              <a:ext uri="{FF2B5EF4-FFF2-40B4-BE49-F238E27FC236}">
                <a16:creationId xmlns:a16="http://schemas.microsoft.com/office/drawing/2014/main" id="{4B408D47-5EA1-4AA4-D9D3-F1D76E5CE5FA}"/>
              </a:ext>
            </a:extLst>
          </p:cNvPr>
          <p:cNvSpPr/>
          <p:nvPr/>
        </p:nvSpPr>
        <p:spPr>
          <a:xfrm>
            <a:off x="2120537" y="2592984"/>
            <a:ext cx="670560" cy="792480"/>
          </a:xfrm>
          <a:prstGeom prst="can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1" name="矩形: 折角 10">
            <a:extLst>
              <a:ext uri="{FF2B5EF4-FFF2-40B4-BE49-F238E27FC236}">
                <a16:creationId xmlns:a16="http://schemas.microsoft.com/office/drawing/2014/main" id="{629F3A1F-10C0-3B03-DFC5-F16B89D89207}"/>
              </a:ext>
            </a:extLst>
          </p:cNvPr>
          <p:cNvSpPr/>
          <p:nvPr/>
        </p:nvSpPr>
        <p:spPr>
          <a:xfrm>
            <a:off x="1363617" y="2206904"/>
            <a:ext cx="670560" cy="1178560"/>
          </a:xfrm>
          <a:prstGeom prst="foldedCorne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A814213B-B92D-776A-E0DA-D8EBAC2DB8DC}"/>
              </a:ext>
            </a:extLst>
          </p:cNvPr>
          <p:cNvSpPr/>
          <p:nvPr/>
        </p:nvSpPr>
        <p:spPr>
          <a:xfrm>
            <a:off x="3664857" y="1971183"/>
            <a:ext cx="1696720" cy="15951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3" name="圆柱体 12">
            <a:extLst>
              <a:ext uri="{FF2B5EF4-FFF2-40B4-BE49-F238E27FC236}">
                <a16:creationId xmlns:a16="http://schemas.microsoft.com/office/drawing/2014/main" id="{258D3FE9-B690-142D-04B0-4C79B9C2B556}"/>
              </a:ext>
            </a:extLst>
          </p:cNvPr>
          <p:cNvSpPr/>
          <p:nvPr/>
        </p:nvSpPr>
        <p:spPr>
          <a:xfrm>
            <a:off x="4599577" y="2555620"/>
            <a:ext cx="670560" cy="792480"/>
          </a:xfrm>
          <a:prstGeom prst="can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4" name="矩形: 折角 13">
            <a:extLst>
              <a:ext uri="{FF2B5EF4-FFF2-40B4-BE49-F238E27FC236}">
                <a16:creationId xmlns:a16="http://schemas.microsoft.com/office/drawing/2014/main" id="{44F5437C-C00D-1908-63EF-CE582AD5CCAC}"/>
              </a:ext>
            </a:extLst>
          </p:cNvPr>
          <p:cNvSpPr/>
          <p:nvPr/>
        </p:nvSpPr>
        <p:spPr>
          <a:xfrm>
            <a:off x="3842657" y="2169540"/>
            <a:ext cx="670560" cy="1178560"/>
          </a:xfrm>
          <a:prstGeom prst="foldedCorne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5FF4A29A-6EE9-A63F-62EB-1268ED3A7147}"/>
              </a:ext>
            </a:extLst>
          </p:cNvPr>
          <p:cNvSpPr/>
          <p:nvPr/>
        </p:nvSpPr>
        <p:spPr>
          <a:xfrm>
            <a:off x="6096000" y="2008547"/>
            <a:ext cx="1696720" cy="15951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6" name="圆柱体 15">
            <a:extLst>
              <a:ext uri="{FF2B5EF4-FFF2-40B4-BE49-F238E27FC236}">
                <a16:creationId xmlns:a16="http://schemas.microsoft.com/office/drawing/2014/main" id="{70273332-48B2-AE43-A9C0-F711B1994DB2}"/>
              </a:ext>
            </a:extLst>
          </p:cNvPr>
          <p:cNvSpPr/>
          <p:nvPr/>
        </p:nvSpPr>
        <p:spPr>
          <a:xfrm>
            <a:off x="7030720" y="2592984"/>
            <a:ext cx="670560" cy="792480"/>
          </a:xfrm>
          <a:prstGeom prst="can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7" name="矩形: 折角 16">
            <a:extLst>
              <a:ext uri="{FF2B5EF4-FFF2-40B4-BE49-F238E27FC236}">
                <a16:creationId xmlns:a16="http://schemas.microsoft.com/office/drawing/2014/main" id="{332F67C9-7106-CD31-98B9-0A5730E28C02}"/>
              </a:ext>
            </a:extLst>
          </p:cNvPr>
          <p:cNvSpPr/>
          <p:nvPr/>
        </p:nvSpPr>
        <p:spPr>
          <a:xfrm>
            <a:off x="6273800" y="2206904"/>
            <a:ext cx="670560" cy="1178560"/>
          </a:xfrm>
          <a:prstGeom prst="foldedCorne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3BE5E038-992A-B1A2-8745-99CD4CFA0B39}"/>
              </a:ext>
            </a:extLst>
          </p:cNvPr>
          <p:cNvSpPr/>
          <p:nvPr/>
        </p:nvSpPr>
        <p:spPr>
          <a:xfrm>
            <a:off x="8539480" y="1971183"/>
            <a:ext cx="1696720" cy="15951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9" name="圆柱体 18">
            <a:extLst>
              <a:ext uri="{FF2B5EF4-FFF2-40B4-BE49-F238E27FC236}">
                <a16:creationId xmlns:a16="http://schemas.microsoft.com/office/drawing/2014/main" id="{0883A912-7B83-85BC-0CF6-9A3DBAC38500}"/>
              </a:ext>
            </a:extLst>
          </p:cNvPr>
          <p:cNvSpPr/>
          <p:nvPr/>
        </p:nvSpPr>
        <p:spPr>
          <a:xfrm>
            <a:off x="9474200" y="2555620"/>
            <a:ext cx="670560" cy="792480"/>
          </a:xfrm>
          <a:prstGeom prst="can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0" name="矩形: 折角 19">
            <a:extLst>
              <a:ext uri="{FF2B5EF4-FFF2-40B4-BE49-F238E27FC236}">
                <a16:creationId xmlns:a16="http://schemas.microsoft.com/office/drawing/2014/main" id="{B6A237DF-4F3C-E97F-3976-C844F7C25BBF}"/>
              </a:ext>
            </a:extLst>
          </p:cNvPr>
          <p:cNvSpPr/>
          <p:nvPr/>
        </p:nvSpPr>
        <p:spPr>
          <a:xfrm>
            <a:off x="8717280" y="2169540"/>
            <a:ext cx="670560" cy="1178560"/>
          </a:xfrm>
          <a:prstGeom prst="foldedCorne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420808AE-15BE-A04D-2E41-4DEAEFED834A}"/>
              </a:ext>
            </a:extLst>
          </p:cNvPr>
          <p:cNvSpPr/>
          <p:nvPr/>
        </p:nvSpPr>
        <p:spPr>
          <a:xfrm>
            <a:off x="3664857" y="4500405"/>
            <a:ext cx="1696720" cy="15951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2" name="圆柱体 21">
            <a:extLst>
              <a:ext uri="{FF2B5EF4-FFF2-40B4-BE49-F238E27FC236}">
                <a16:creationId xmlns:a16="http://schemas.microsoft.com/office/drawing/2014/main" id="{825CAFCF-B9B6-41D1-7317-7FE50826E379}"/>
              </a:ext>
            </a:extLst>
          </p:cNvPr>
          <p:cNvSpPr/>
          <p:nvPr/>
        </p:nvSpPr>
        <p:spPr>
          <a:xfrm>
            <a:off x="4599577" y="5084842"/>
            <a:ext cx="670560" cy="792480"/>
          </a:xfrm>
          <a:prstGeom prst="can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3" name="矩形: 折角 22">
            <a:extLst>
              <a:ext uri="{FF2B5EF4-FFF2-40B4-BE49-F238E27FC236}">
                <a16:creationId xmlns:a16="http://schemas.microsoft.com/office/drawing/2014/main" id="{DFE393A8-251C-C64B-766B-78E4C542DA32}"/>
              </a:ext>
            </a:extLst>
          </p:cNvPr>
          <p:cNvSpPr/>
          <p:nvPr/>
        </p:nvSpPr>
        <p:spPr>
          <a:xfrm>
            <a:off x="3842657" y="4698762"/>
            <a:ext cx="670560" cy="1178560"/>
          </a:xfrm>
          <a:prstGeom prst="foldedCorne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CAD64994-B17F-2EA8-78BA-AB6B83F35302}"/>
              </a:ext>
            </a:extLst>
          </p:cNvPr>
          <p:cNvSpPr/>
          <p:nvPr/>
        </p:nvSpPr>
        <p:spPr>
          <a:xfrm>
            <a:off x="6096000" y="4500405"/>
            <a:ext cx="1696720" cy="15951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5" name="圆柱体 24">
            <a:extLst>
              <a:ext uri="{FF2B5EF4-FFF2-40B4-BE49-F238E27FC236}">
                <a16:creationId xmlns:a16="http://schemas.microsoft.com/office/drawing/2014/main" id="{24148CA6-556C-234B-8CA6-D8EA46D5DE46}"/>
              </a:ext>
            </a:extLst>
          </p:cNvPr>
          <p:cNvSpPr/>
          <p:nvPr/>
        </p:nvSpPr>
        <p:spPr>
          <a:xfrm>
            <a:off x="7030720" y="5084842"/>
            <a:ext cx="670560" cy="792480"/>
          </a:xfrm>
          <a:prstGeom prst="can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6" name="矩形: 折角 25">
            <a:extLst>
              <a:ext uri="{FF2B5EF4-FFF2-40B4-BE49-F238E27FC236}">
                <a16:creationId xmlns:a16="http://schemas.microsoft.com/office/drawing/2014/main" id="{5D6571FD-B557-D8D7-750A-DA970D2A9A48}"/>
              </a:ext>
            </a:extLst>
          </p:cNvPr>
          <p:cNvSpPr/>
          <p:nvPr/>
        </p:nvSpPr>
        <p:spPr>
          <a:xfrm>
            <a:off x="6273800" y="4698762"/>
            <a:ext cx="670560" cy="1178560"/>
          </a:xfrm>
          <a:prstGeom prst="foldedCorne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FCBEEC27-753B-EAC9-451B-742517F99981}"/>
              </a:ext>
            </a:extLst>
          </p:cNvPr>
          <p:cNvSpPr/>
          <p:nvPr/>
        </p:nvSpPr>
        <p:spPr>
          <a:xfrm>
            <a:off x="8526780" y="4500405"/>
            <a:ext cx="1696720" cy="15951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8" name="圆柱体 27">
            <a:extLst>
              <a:ext uri="{FF2B5EF4-FFF2-40B4-BE49-F238E27FC236}">
                <a16:creationId xmlns:a16="http://schemas.microsoft.com/office/drawing/2014/main" id="{1BECC598-0616-9C69-88A6-079DD8CE8185}"/>
              </a:ext>
            </a:extLst>
          </p:cNvPr>
          <p:cNvSpPr/>
          <p:nvPr/>
        </p:nvSpPr>
        <p:spPr>
          <a:xfrm>
            <a:off x="9461500" y="5084842"/>
            <a:ext cx="670560" cy="792480"/>
          </a:xfrm>
          <a:prstGeom prst="can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9" name="矩形: 折角 28">
            <a:extLst>
              <a:ext uri="{FF2B5EF4-FFF2-40B4-BE49-F238E27FC236}">
                <a16:creationId xmlns:a16="http://schemas.microsoft.com/office/drawing/2014/main" id="{D9CF8C55-D494-52C7-300F-AA11D9369C56}"/>
              </a:ext>
            </a:extLst>
          </p:cNvPr>
          <p:cNvSpPr/>
          <p:nvPr/>
        </p:nvSpPr>
        <p:spPr>
          <a:xfrm>
            <a:off x="8704580" y="4698762"/>
            <a:ext cx="670560" cy="1178560"/>
          </a:xfrm>
          <a:prstGeom prst="foldedCorne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364348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4" grpId="0" animBg="1"/>
      <p:bldP spid="5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D453944E-779D-F0EB-9793-3A0AC6E07365}"/>
              </a:ext>
            </a:extLst>
          </p:cNvPr>
          <p:cNvSpPr/>
          <p:nvPr/>
        </p:nvSpPr>
        <p:spPr>
          <a:xfrm>
            <a:off x="1259840" y="4500405"/>
            <a:ext cx="1696720" cy="15951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1278C2F6-CA64-7870-05C4-B27E14E29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What if you need to make some changes to the database on multiple PCs?</a:t>
            </a:r>
            <a:endParaRPr lang="x-none" dirty="0"/>
          </a:p>
        </p:txBody>
      </p:sp>
      <p:sp>
        <p:nvSpPr>
          <p:cNvPr id="4" name="圆柱体 3">
            <a:extLst>
              <a:ext uri="{FF2B5EF4-FFF2-40B4-BE49-F238E27FC236}">
                <a16:creationId xmlns:a16="http://schemas.microsoft.com/office/drawing/2014/main" id="{C272A8CF-54DF-6E33-C3CC-88C9A791BFFC}"/>
              </a:ext>
            </a:extLst>
          </p:cNvPr>
          <p:cNvSpPr/>
          <p:nvPr/>
        </p:nvSpPr>
        <p:spPr>
          <a:xfrm>
            <a:off x="2194560" y="5084842"/>
            <a:ext cx="670560" cy="792480"/>
          </a:xfrm>
          <a:prstGeom prst="can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5" name="矩形: 折角 4">
            <a:extLst>
              <a:ext uri="{FF2B5EF4-FFF2-40B4-BE49-F238E27FC236}">
                <a16:creationId xmlns:a16="http://schemas.microsoft.com/office/drawing/2014/main" id="{0C8FEEE0-C0ED-D8BD-C5C3-6328486E18BD}"/>
              </a:ext>
            </a:extLst>
          </p:cNvPr>
          <p:cNvSpPr/>
          <p:nvPr/>
        </p:nvSpPr>
        <p:spPr>
          <a:xfrm>
            <a:off x="1437640" y="4698762"/>
            <a:ext cx="670560" cy="1178560"/>
          </a:xfrm>
          <a:prstGeom prst="foldedCorne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DD2312F0-62E3-0BDB-7BDD-A74615C0E7BA}"/>
              </a:ext>
            </a:extLst>
          </p:cNvPr>
          <p:cNvSpPr/>
          <p:nvPr/>
        </p:nvSpPr>
        <p:spPr>
          <a:xfrm>
            <a:off x="1185817" y="2008547"/>
            <a:ext cx="1696720" cy="15951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0" name="圆柱体 9">
            <a:extLst>
              <a:ext uri="{FF2B5EF4-FFF2-40B4-BE49-F238E27FC236}">
                <a16:creationId xmlns:a16="http://schemas.microsoft.com/office/drawing/2014/main" id="{4B408D47-5EA1-4AA4-D9D3-F1D76E5CE5FA}"/>
              </a:ext>
            </a:extLst>
          </p:cNvPr>
          <p:cNvSpPr/>
          <p:nvPr/>
        </p:nvSpPr>
        <p:spPr>
          <a:xfrm>
            <a:off x="2120537" y="2636520"/>
            <a:ext cx="670560" cy="792480"/>
          </a:xfrm>
          <a:prstGeom prst="can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1" name="矩形: 折角 10">
            <a:extLst>
              <a:ext uri="{FF2B5EF4-FFF2-40B4-BE49-F238E27FC236}">
                <a16:creationId xmlns:a16="http://schemas.microsoft.com/office/drawing/2014/main" id="{629F3A1F-10C0-3B03-DFC5-F16B89D89207}"/>
              </a:ext>
            </a:extLst>
          </p:cNvPr>
          <p:cNvSpPr/>
          <p:nvPr/>
        </p:nvSpPr>
        <p:spPr>
          <a:xfrm>
            <a:off x="1363617" y="2206904"/>
            <a:ext cx="670560" cy="1178560"/>
          </a:xfrm>
          <a:prstGeom prst="foldedCorne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A814213B-B92D-776A-E0DA-D8EBAC2DB8DC}"/>
              </a:ext>
            </a:extLst>
          </p:cNvPr>
          <p:cNvSpPr/>
          <p:nvPr/>
        </p:nvSpPr>
        <p:spPr>
          <a:xfrm>
            <a:off x="3664857" y="1971183"/>
            <a:ext cx="1696720" cy="15951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3" name="圆柱体 12">
            <a:extLst>
              <a:ext uri="{FF2B5EF4-FFF2-40B4-BE49-F238E27FC236}">
                <a16:creationId xmlns:a16="http://schemas.microsoft.com/office/drawing/2014/main" id="{258D3FE9-B690-142D-04B0-4C79B9C2B556}"/>
              </a:ext>
            </a:extLst>
          </p:cNvPr>
          <p:cNvSpPr/>
          <p:nvPr/>
        </p:nvSpPr>
        <p:spPr>
          <a:xfrm>
            <a:off x="4599577" y="2555620"/>
            <a:ext cx="670560" cy="792480"/>
          </a:xfrm>
          <a:prstGeom prst="can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4" name="矩形: 折角 13">
            <a:extLst>
              <a:ext uri="{FF2B5EF4-FFF2-40B4-BE49-F238E27FC236}">
                <a16:creationId xmlns:a16="http://schemas.microsoft.com/office/drawing/2014/main" id="{44F5437C-C00D-1908-63EF-CE582AD5CCAC}"/>
              </a:ext>
            </a:extLst>
          </p:cNvPr>
          <p:cNvSpPr/>
          <p:nvPr/>
        </p:nvSpPr>
        <p:spPr>
          <a:xfrm>
            <a:off x="3842657" y="2169540"/>
            <a:ext cx="670560" cy="1178560"/>
          </a:xfrm>
          <a:prstGeom prst="foldedCorne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5FF4A29A-6EE9-A63F-62EB-1268ED3A7147}"/>
              </a:ext>
            </a:extLst>
          </p:cNvPr>
          <p:cNvSpPr/>
          <p:nvPr/>
        </p:nvSpPr>
        <p:spPr>
          <a:xfrm>
            <a:off x="6096000" y="2008547"/>
            <a:ext cx="1696720" cy="15951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6" name="圆柱体 15">
            <a:extLst>
              <a:ext uri="{FF2B5EF4-FFF2-40B4-BE49-F238E27FC236}">
                <a16:creationId xmlns:a16="http://schemas.microsoft.com/office/drawing/2014/main" id="{70273332-48B2-AE43-A9C0-F711B1994DB2}"/>
              </a:ext>
            </a:extLst>
          </p:cNvPr>
          <p:cNvSpPr/>
          <p:nvPr/>
        </p:nvSpPr>
        <p:spPr>
          <a:xfrm>
            <a:off x="7030720" y="2592984"/>
            <a:ext cx="670560" cy="792480"/>
          </a:xfrm>
          <a:prstGeom prst="can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7" name="矩形: 折角 16">
            <a:extLst>
              <a:ext uri="{FF2B5EF4-FFF2-40B4-BE49-F238E27FC236}">
                <a16:creationId xmlns:a16="http://schemas.microsoft.com/office/drawing/2014/main" id="{332F67C9-7106-CD31-98B9-0A5730E28C02}"/>
              </a:ext>
            </a:extLst>
          </p:cNvPr>
          <p:cNvSpPr/>
          <p:nvPr/>
        </p:nvSpPr>
        <p:spPr>
          <a:xfrm>
            <a:off x="6273800" y="2206904"/>
            <a:ext cx="670560" cy="1178560"/>
          </a:xfrm>
          <a:prstGeom prst="foldedCorne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3BE5E038-992A-B1A2-8745-99CD4CFA0B39}"/>
              </a:ext>
            </a:extLst>
          </p:cNvPr>
          <p:cNvSpPr/>
          <p:nvPr/>
        </p:nvSpPr>
        <p:spPr>
          <a:xfrm>
            <a:off x="8539480" y="1971183"/>
            <a:ext cx="1696720" cy="15951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9" name="圆柱体 18">
            <a:extLst>
              <a:ext uri="{FF2B5EF4-FFF2-40B4-BE49-F238E27FC236}">
                <a16:creationId xmlns:a16="http://schemas.microsoft.com/office/drawing/2014/main" id="{0883A912-7B83-85BC-0CF6-9A3DBAC38500}"/>
              </a:ext>
            </a:extLst>
          </p:cNvPr>
          <p:cNvSpPr/>
          <p:nvPr/>
        </p:nvSpPr>
        <p:spPr>
          <a:xfrm>
            <a:off x="9474200" y="2555620"/>
            <a:ext cx="670560" cy="792480"/>
          </a:xfrm>
          <a:prstGeom prst="can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0" name="矩形: 折角 19">
            <a:extLst>
              <a:ext uri="{FF2B5EF4-FFF2-40B4-BE49-F238E27FC236}">
                <a16:creationId xmlns:a16="http://schemas.microsoft.com/office/drawing/2014/main" id="{B6A237DF-4F3C-E97F-3976-C844F7C25BBF}"/>
              </a:ext>
            </a:extLst>
          </p:cNvPr>
          <p:cNvSpPr/>
          <p:nvPr/>
        </p:nvSpPr>
        <p:spPr>
          <a:xfrm>
            <a:off x="8717280" y="2169540"/>
            <a:ext cx="670560" cy="1178560"/>
          </a:xfrm>
          <a:prstGeom prst="foldedCorne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420808AE-15BE-A04D-2E41-4DEAEFED834A}"/>
              </a:ext>
            </a:extLst>
          </p:cNvPr>
          <p:cNvSpPr/>
          <p:nvPr/>
        </p:nvSpPr>
        <p:spPr>
          <a:xfrm>
            <a:off x="3664857" y="4500405"/>
            <a:ext cx="1696720" cy="15951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2" name="圆柱体 21">
            <a:extLst>
              <a:ext uri="{FF2B5EF4-FFF2-40B4-BE49-F238E27FC236}">
                <a16:creationId xmlns:a16="http://schemas.microsoft.com/office/drawing/2014/main" id="{825CAFCF-B9B6-41D1-7317-7FE50826E379}"/>
              </a:ext>
            </a:extLst>
          </p:cNvPr>
          <p:cNvSpPr/>
          <p:nvPr/>
        </p:nvSpPr>
        <p:spPr>
          <a:xfrm>
            <a:off x="4599577" y="5084842"/>
            <a:ext cx="670560" cy="792480"/>
          </a:xfrm>
          <a:prstGeom prst="can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3" name="矩形: 折角 22">
            <a:extLst>
              <a:ext uri="{FF2B5EF4-FFF2-40B4-BE49-F238E27FC236}">
                <a16:creationId xmlns:a16="http://schemas.microsoft.com/office/drawing/2014/main" id="{DFE393A8-251C-C64B-766B-78E4C542DA32}"/>
              </a:ext>
            </a:extLst>
          </p:cNvPr>
          <p:cNvSpPr/>
          <p:nvPr/>
        </p:nvSpPr>
        <p:spPr>
          <a:xfrm>
            <a:off x="3842657" y="4698762"/>
            <a:ext cx="670560" cy="1178560"/>
          </a:xfrm>
          <a:prstGeom prst="foldedCorne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CAD64994-B17F-2EA8-78BA-AB6B83F35302}"/>
              </a:ext>
            </a:extLst>
          </p:cNvPr>
          <p:cNvSpPr/>
          <p:nvPr/>
        </p:nvSpPr>
        <p:spPr>
          <a:xfrm>
            <a:off x="6096000" y="4500405"/>
            <a:ext cx="1696720" cy="15951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5" name="圆柱体 24">
            <a:extLst>
              <a:ext uri="{FF2B5EF4-FFF2-40B4-BE49-F238E27FC236}">
                <a16:creationId xmlns:a16="http://schemas.microsoft.com/office/drawing/2014/main" id="{24148CA6-556C-234B-8CA6-D8EA46D5DE46}"/>
              </a:ext>
            </a:extLst>
          </p:cNvPr>
          <p:cNvSpPr/>
          <p:nvPr/>
        </p:nvSpPr>
        <p:spPr>
          <a:xfrm>
            <a:off x="7030720" y="5084842"/>
            <a:ext cx="670560" cy="792480"/>
          </a:xfrm>
          <a:prstGeom prst="can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6" name="矩形: 折角 25">
            <a:extLst>
              <a:ext uri="{FF2B5EF4-FFF2-40B4-BE49-F238E27FC236}">
                <a16:creationId xmlns:a16="http://schemas.microsoft.com/office/drawing/2014/main" id="{5D6571FD-B557-D8D7-750A-DA970D2A9A48}"/>
              </a:ext>
            </a:extLst>
          </p:cNvPr>
          <p:cNvSpPr/>
          <p:nvPr/>
        </p:nvSpPr>
        <p:spPr>
          <a:xfrm>
            <a:off x="6273800" y="4698762"/>
            <a:ext cx="670560" cy="1178560"/>
          </a:xfrm>
          <a:prstGeom prst="foldedCorne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FCBEEC27-753B-EAC9-451B-742517F99981}"/>
              </a:ext>
            </a:extLst>
          </p:cNvPr>
          <p:cNvSpPr/>
          <p:nvPr/>
        </p:nvSpPr>
        <p:spPr>
          <a:xfrm>
            <a:off x="8526780" y="4500405"/>
            <a:ext cx="1696720" cy="15951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8" name="圆柱体 27">
            <a:extLst>
              <a:ext uri="{FF2B5EF4-FFF2-40B4-BE49-F238E27FC236}">
                <a16:creationId xmlns:a16="http://schemas.microsoft.com/office/drawing/2014/main" id="{1BECC598-0616-9C69-88A6-079DD8CE8185}"/>
              </a:ext>
            </a:extLst>
          </p:cNvPr>
          <p:cNvSpPr/>
          <p:nvPr/>
        </p:nvSpPr>
        <p:spPr>
          <a:xfrm>
            <a:off x="9461500" y="5084842"/>
            <a:ext cx="670560" cy="792480"/>
          </a:xfrm>
          <a:prstGeom prst="can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9" name="矩形: 折角 28">
            <a:extLst>
              <a:ext uri="{FF2B5EF4-FFF2-40B4-BE49-F238E27FC236}">
                <a16:creationId xmlns:a16="http://schemas.microsoft.com/office/drawing/2014/main" id="{D9CF8C55-D494-52C7-300F-AA11D9369C56}"/>
              </a:ext>
            </a:extLst>
          </p:cNvPr>
          <p:cNvSpPr/>
          <p:nvPr/>
        </p:nvSpPr>
        <p:spPr>
          <a:xfrm>
            <a:off x="8704580" y="4698762"/>
            <a:ext cx="670560" cy="1178560"/>
          </a:xfrm>
          <a:prstGeom prst="foldedCorne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20136474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D453944E-779D-F0EB-9793-3A0AC6E07365}"/>
              </a:ext>
            </a:extLst>
          </p:cNvPr>
          <p:cNvSpPr/>
          <p:nvPr/>
        </p:nvSpPr>
        <p:spPr>
          <a:xfrm>
            <a:off x="1259840" y="4500405"/>
            <a:ext cx="1696720" cy="15951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1278C2F6-CA64-7870-05C4-B27E14E29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What if you need to make some changes to the database? – maintenance problem</a:t>
            </a:r>
            <a:endParaRPr lang="x-none" dirty="0"/>
          </a:p>
        </p:txBody>
      </p:sp>
      <p:sp>
        <p:nvSpPr>
          <p:cNvPr id="4" name="圆柱体 3">
            <a:extLst>
              <a:ext uri="{FF2B5EF4-FFF2-40B4-BE49-F238E27FC236}">
                <a16:creationId xmlns:a16="http://schemas.microsoft.com/office/drawing/2014/main" id="{C272A8CF-54DF-6E33-C3CC-88C9A791BFFC}"/>
              </a:ext>
            </a:extLst>
          </p:cNvPr>
          <p:cNvSpPr/>
          <p:nvPr/>
        </p:nvSpPr>
        <p:spPr>
          <a:xfrm>
            <a:off x="2194560" y="5084842"/>
            <a:ext cx="670560" cy="792480"/>
          </a:xfrm>
          <a:prstGeom prst="can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5" name="矩形: 折角 4">
            <a:extLst>
              <a:ext uri="{FF2B5EF4-FFF2-40B4-BE49-F238E27FC236}">
                <a16:creationId xmlns:a16="http://schemas.microsoft.com/office/drawing/2014/main" id="{0C8FEEE0-C0ED-D8BD-C5C3-6328486E18BD}"/>
              </a:ext>
            </a:extLst>
          </p:cNvPr>
          <p:cNvSpPr/>
          <p:nvPr/>
        </p:nvSpPr>
        <p:spPr>
          <a:xfrm>
            <a:off x="1437640" y="4698762"/>
            <a:ext cx="670560" cy="1178560"/>
          </a:xfrm>
          <a:prstGeom prst="foldedCorne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DD2312F0-62E3-0BDB-7BDD-A74615C0E7BA}"/>
              </a:ext>
            </a:extLst>
          </p:cNvPr>
          <p:cNvSpPr/>
          <p:nvPr/>
        </p:nvSpPr>
        <p:spPr>
          <a:xfrm>
            <a:off x="1185817" y="2008547"/>
            <a:ext cx="1696720" cy="15951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0" name="圆柱体 9">
            <a:extLst>
              <a:ext uri="{FF2B5EF4-FFF2-40B4-BE49-F238E27FC236}">
                <a16:creationId xmlns:a16="http://schemas.microsoft.com/office/drawing/2014/main" id="{4B408D47-5EA1-4AA4-D9D3-F1D76E5CE5FA}"/>
              </a:ext>
            </a:extLst>
          </p:cNvPr>
          <p:cNvSpPr/>
          <p:nvPr/>
        </p:nvSpPr>
        <p:spPr>
          <a:xfrm>
            <a:off x="2108200" y="2636520"/>
            <a:ext cx="670560" cy="792480"/>
          </a:xfrm>
          <a:prstGeom prst="can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dirty="0"/>
          </a:p>
        </p:txBody>
      </p:sp>
      <p:sp>
        <p:nvSpPr>
          <p:cNvPr id="11" name="矩形: 折角 10">
            <a:extLst>
              <a:ext uri="{FF2B5EF4-FFF2-40B4-BE49-F238E27FC236}">
                <a16:creationId xmlns:a16="http://schemas.microsoft.com/office/drawing/2014/main" id="{629F3A1F-10C0-3B03-DFC5-F16B89D89207}"/>
              </a:ext>
            </a:extLst>
          </p:cNvPr>
          <p:cNvSpPr/>
          <p:nvPr/>
        </p:nvSpPr>
        <p:spPr>
          <a:xfrm>
            <a:off x="1363617" y="2206904"/>
            <a:ext cx="670560" cy="1178560"/>
          </a:xfrm>
          <a:prstGeom prst="foldedCorne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A814213B-B92D-776A-E0DA-D8EBAC2DB8DC}"/>
              </a:ext>
            </a:extLst>
          </p:cNvPr>
          <p:cNvSpPr/>
          <p:nvPr/>
        </p:nvSpPr>
        <p:spPr>
          <a:xfrm>
            <a:off x="3664857" y="1971183"/>
            <a:ext cx="1696720" cy="15951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3" name="圆柱体 12">
            <a:extLst>
              <a:ext uri="{FF2B5EF4-FFF2-40B4-BE49-F238E27FC236}">
                <a16:creationId xmlns:a16="http://schemas.microsoft.com/office/drawing/2014/main" id="{258D3FE9-B690-142D-04B0-4C79B9C2B556}"/>
              </a:ext>
            </a:extLst>
          </p:cNvPr>
          <p:cNvSpPr/>
          <p:nvPr/>
        </p:nvSpPr>
        <p:spPr>
          <a:xfrm>
            <a:off x="4599577" y="2555620"/>
            <a:ext cx="670560" cy="792480"/>
          </a:xfrm>
          <a:prstGeom prst="can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4" name="矩形: 折角 13">
            <a:extLst>
              <a:ext uri="{FF2B5EF4-FFF2-40B4-BE49-F238E27FC236}">
                <a16:creationId xmlns:a16="http://schemas.microsoft.com/office/drawing/2014/main" id="{44F5437C-C00D-1908-63EF-CE582AD5CCAC}"/>
              </a:ext>
            </a:extLst>
          </p:cNvPr>
          <p:cNvSpPr/>
          <p:nvPr/>
        </p:nvSpPr>
        <p:spPr>
          <a:xfrm>
            <a:off x="3842657" y="2169540"/>
            <a:ext cx="670560" cy="1178560"/>
          </a:xfrm>
          <a:prstGeom prst="foldedCorne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5FF4A29A-6EE9-A63F-62EB-1268ED3A7147}"/>
              </a:ext>
            </a:extLst>
          </p:cNvPr>
          <p:cNvSpPr/>
          <p:nvPr/>
        </p:nvSpPr>
        <p:spPr>
          <a:xfrm>
            <a:off x="6096000" y="2008547"/>
            <a:ext cx="1696720" cy="15951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6" name="圆柱体 15">
            <a:extLst>
              <a:ext uri="{FF2B5EF4-FFF2-40B4-BE49-F238E27FC236}">
                <a16:creationId xmlns:a16="http://schemas.microsoft.com/office/drawing/2014/main" id="{70273332-48B2-AE43-A9C0-F711B1994DB2}"/>
              </a:ext>
            </a:extLst>
          </p:cNvPr>
          <p:cNvSpPr/>
          <p:nvPr/>
        </p:nvSpPr>
        <p:spPr>
          <a:xfrm>
            <a:off x="7030720" y="2592984"/>
            <a:ext cx="670560" cy="792480"/>
          </a:xfrm>
          <a:prstGeom prst="can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7" name="矩形: 折角 16">
            <a:extLst>
              <a:ext uri="{FF2B5EF4-FFF2-40B4-BE49-F238E27FC236}">
                <a16:creationId xmlns:a16="http://schemas.microsoft.com/office/drawing/2014/main" id="{332F67C9-7106-CD31-98B9-0A5730E28C02}"/>
              </a:ext>
            </a:extLst>
          </p:cNvPr>
          <p:cNvSpPr/>
          <p:nvPr/>
        </p:nvSpPr>
        <p:spPr>
          <a:xfrm>
            <a:off x="6273800" y="2206904"/>
            <a:ext cx="670560" cy="1178560"/>
          </a:xfrm>
          <a:prstGeom prst="foldedCorne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3BE5E038-992A-B1A2-8745-99CD4CFA0B39}"/>
              </a:ext>
            </a:extLst>
          </p:cNvPr>
          <p:cNvSpPr/>
          <p:nvPr/>
        </p:nvSpPr>
        <p:spPr>
          <a:xfrm>
            <a:off x="8539480" y="1971183"/>
            <a:ext cx="1696720" cy="15951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9" name="圆柱体 18">
            <a:extLst>
              <a:ext uri="{FF2B5EF4-FFF2-40B4-BE49-F238E27FC236}">
                <a16:creationId xmlns:a16="http://schemas.microsoft.com/office/drawing/2014/main" id="{0883A912-7B83-85BC-0CF6-9A3DBAC38500}"/>
              </a:ext>
            </a:extLst>
          </p:cNvPr>
          <p:cNvSpPr/>
          <p:nvPr/>
        </p:nvSpPr>
        <p:spPr>
          <a:xfrm>
            <a:off x="9474200" y="2555620"/>
            <a:ext cx="670560" cy="792480"/>
          </a:xfrm>
          <a:prstGeom prst="can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0" name="矩形: 折角 19">
            <a:extLst>
              <a:ext uri="{FF2B5EF4-FFF2-40B4-BE49-F238E27FC236}">
                <a16:creationId xmlns:a16="http://schemas.microsoft.com/office/drawing/2014/main" id="{B6A237DF-4F3C-E97F-3976-C844F7C25BBF}"/>
              </a:ext>
            </a:extLst>
          </p:cNvPr>
          <p:cNvSpPr/>
          <p:nvPr/>
        </p:nvSpPr>
        <p:spPr>
          <a:xfrm>
            <a:off x="8717280" y="2169540"/>
            <a:ext cx="670560" cy="1178560"/>
          </a:xfrm>
          <a:prstGeom prst="foldedCorne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420808AE-15BE-A04D-2E41-4DEAEFED834A}"/>
              </a:ext>
            </a:extLst>
          </p:cNvPr>
          <p:cNvSpPr/>
          <p:nvPr/>
        </p:nvSpPr>
        <p:spPr>
          <a:xfrm>
            <a:off x="3664857" y="4500405"/>
            <a:ext cx="1696720" cy="15951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2" name="圆柱体 21">
            <a:extLst>
              <a:ext uri="{FF2B5EF4-FFF2-40B4-BE49-F238E27FC236}">
                <a16:creationId xmlns:a16="http://schemas.microsoft.com/office/drawing/2014/main" id="{825CAFCF-B9B6-41D1-7317-7FE50826E379}"/>
              </a:ext>
            </a:extLst>
          </p:cNvPr>
          <p:cNvSpPr/>
          <p:nvPr/>
        </p:nvSpPr>
        <p:spPr>
          <a:xfrm>
            <a:off x="4599577" y="5084842"/>
            <a:ext cx="670560" cy="792480"/>
          </a:xfrm>
          <a:prstGeom prst="can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3" name="矩形: 折角 22">
            <a:extLst>
              <a:ext uri="{FF2B5EF4-FFF2-40B4-BE49-F238E27FC236}">
                <a16:creationId xmlns:a16="http://schemas.microsoft.com/office/drawing/2014/main" id="{DFE393A8-251C-C64B-766B-78E4C542DA32}"/>
              </a:ext>
            </a:extLst>
          </p:cNvPr>
          <p:cNvSpPr/>
          <p:nvPr/>
        </p:nvSpPr>
        <p:spPr>
          <a:xfrm>
            <a:off x="3842657" y="4698762"/>
            <a:ext cx="670560" cy="1178560"/>
          </a:xfrm>
          <a:prstGeom prst="foldedCorne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CAD64994-B17F-2EA8-78BA-AB6B83F35302}"/>
              </a:ext>
            </a:extLst>
          </p:cNvPr>
          <p:cNvSpPr/>
          <p:nvPr/>
        </p:nvSpPr>
        <p:spPr>
          <a:xfrm>
            <a:off x="6096000" y="4500405"/>
            <a:ext cx="1696720" cy="15951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5" name="圆柱体 24">
            <a:extLst>
              <a:ext uri="{FF2B5EF4-FFF2-40B4-BE49-F238E27FC236}">
                <a16:creationId xmlns:a16="http://schemas.microsoft.com/office/drawing/2014/main" id="{24148CA6-556C-234B-8CA6-D8EA46D5DE46}"/>
              </a:ext>
            </a:extLst>
          </p:cNvPr>
          <p:cNvSpPr/>
          <p:nvPr/>
        </p:nvSpPr>
        <p:spPr>
          <a:xfrm>
            <a:off x="7030720" y="5084842"/>
            <a:ext cx="670560" cy="792480"/>
          </a:xfrm>
          <a:prstGeom prst="can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6" name="矩形: 折角 25">
            <a:extLst>
              <a:ext uri="{FF2B5EF4-FFF2-40B4-BE49-F238E27FC236}">
                <a16:creationId xmlns:a16="http://schemas.microsoft.com/office/drawing/2014/main" id="{5D6571FD-B557-D8D7-750A-DA970D2A9A48}"/>
              </a:ext>
            </a:extLst>
          </p:cNvPr>
          <p:cNvSpPr/>
          <p:nvPr/>
        </p:nvSpPr>
        <p:spPr>
          <a:xfrm>
            <a:off x="6273800" y="4698762"/>
            <a:ext cx="670560" cy="1178560"/>
          </a:xfrm>
          <a:prstGeom prst="foldedCorne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FCBEEC27-753B-EAC9-451B-742517F99981}"/>
              </a:ext>
            </a:extLst>
          </p:cNvPr>
          <p:cNvSpPr/>
          <p:nvPr/>
        </p:nvSpPr>
        <p:spPr>
          <a:xfrm>
            <a:off x="8526780" y="4500405"/>
            <a:ext cx="1696720" cy="15951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8" name="圆柱体 27">
            <a:extLst>
              <a:ext uri="{FF2B5EF4-FFF2-40B4-BE49-F238E27FC236}">
                <a16:creationId xmlns:a16="http://schemas.microsoft.com/office/drawing/2014/main" id="{1BECC598-0616-9C69-88A6-079DD8CE8185}"/>
              </a:ext>
            </a:extLst>
          </p:cNvPr>
          <p:cNvSpPr/>
          <p:nvPr/>
        </p:nvSpPr>
        <p:spPr>
          <a:xfrm>
            <a:off x="9461500" y="5084842"/>
            <a:ext cx="670560" cy="792480"/>
          </a:xfrm>
          <a:prstGeom prst="can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9" name="矩形: 折角 28">
            <a:extLst>
              <a:ext uri="{FF2B5EF4-FFF2-40B4-BE49-F238E27FC236}">
                <a16:creationId xmlns:a16="http://schemas.microsoft.com/office/drawing/2014/main" id="{D9CF8C55-D494-52C7-300F-AA11D9369C56}"/>
              </a:ext>
            </a:extLst>
          </p:cNvPr>
          <p:cNvSpPr/>
          <p:nvPr/>
        </p:nvSpPr>
        <p:spPr>
          <a:xfrm>
            <a:off x="8704580" y="4698762"/>
            <a:ext cx="670560" cy="1178560"/>
          </a:xfrm>
          <a:prstGeom prst="foldedCorne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8744888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D453944E-779D-F0EB-9793-3A0AC6E07365}"/>
              </a:ext>
            </a:extLst>
          </p:cNvPr>
          <p:cNvSpPr/>
          <p:nvPr/>
        </p:nvSpPr>
        <p:spPr>
          <a:xfrm>
            <a:off x="1259840" y="4500405"/>
            <a:ext cx="1696720" cy="15951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1278C2F6-CA64-7870-05C4-B27E14E29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What if your program cannot run on limited hardware?</a:t>
            </a:r>
            <a:endParaRPr lang="x-none" dirty="0"/>
          </a:p>
        </p:txBody>
      </p:sp>
      <p:sp>
        <p:nvSpPr>
          <p:cNvPr id="4" name="圆柱体 3">
            <a:extLst>
              <a:ext uri="{FF2B5EF4-FFF2-40B4-BE49-F238E27FC236}">
                <a16:creationId xmlns:a16="http://schemas.microsoft.com/office/drawing/2014/main" id="{C272A8CF-54DF-6E33-C3CC-88C9A791BFFC}"/>
              </a:ext>
            </a:extLst>
          </p:cNvPr>
          <p:cNvSpPr/>
          <p:nvPr/>
        </p:nvSpPr>
        <p:spPr>
          <a:xfrm>
            <a:off x="2194560" y="5084842"/>
            <a:ext cx="670560" cy="792480"/>
          </a:xfrm>
          <a:prstGeom prst="can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5" name="矩形: 折角 4">
            <a:extLst>
              <a:ext uri="{FF2B5EF4-FFF2-40B4-BE49-F238E27FC236}">
                <a16:creationId xmlns:a16="http://schemas.microsoft.com/office/drawing/2014/main" id="{0C8FEEE0-C0ED-D8BD-C5C3-6328486E18BD}"/>
              </a:ext>
            </a:extLst>
          </p:cNvPr>
          <p:cNvSpPr/>
          <p:nvPr/>
        </p:nvSpPr>
        <p:spPr>
          <a:xfrm>
            <a:off x="1437640" y="4698762"/>
            <a:ext cx="670560" cy="1178560"/>
          </a:xfrm>
          <a:prstGeom prst="foldedCorne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DD2312F0-62E3-0BDB-7BDD-A74615C0E7BA}"/>
              </a:ext>
            </a:extLst>
          </p:cNvPr>
          <p:cNvSpPr/>
          <p:nvPr/>
        </p:nvSpPr>
        <p:spPr>
          <a:xfrm>
            <a:off x="1185817" y="2008547"/>
            <a:ext cx="1696720" cy="15951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0" name="圆柱体 9">
            <a:extLst>
              <a:ext uri="{FF2B5EF4-FFF2-40B4-BE49-F238E27FC236}">
                <a16:creationId xmlns:a16="http://schemas.microsoft.com/office/drawing/2014/main" id="{4B408D47-5EA1-4AA4-D9D3-F1D76E5CE5FA}"/>
              </a:ext>
            </a:extLst>
          </p:cNvPr>
          <p:cNvSpPr/>
          <p:nvPr/>
        </p:nvSpPr>
        <p:spPr>
          <a:xfrm>
            <a:off x="2120537" y="2636520"/>
            <a:ext cx="670560" cy="792480"/>
          </a:xfrm>
          <a:prstGeom prst="can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1" name="矩形: 折角 10">
            <a:extLst>
              <a:ext uri="{FF2B5EF4-FFF2-40B4-BE49-F238E27FC236}">
                <a16:creationId xmlns:a16="http://schemas.microsoft.com/office/drawing/2014/main" id="{629F3A1F-10C0-3B03-DFC5-F16B89D89207}"/>
              </a:ext>
            </a:extLst>
          </p:cNvPr>
          <p:cNvSpPr/>
          <p:nvPr/>
        </p:nvSpPr>
        <p:spPr>
          <a:xfrm>
            <a:off x="1363617" y="2206904"/>
            <a:ext cx="670560" cy="1178560"/>
          </a:xfrm>
          <a:prstGeom prst="foldedCorne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A814213B-B92D-776A-E0DA-D8EBAC2DB8DC}"/>
              </a:ext>
            </a:extLst>
          </p:cNvPr>
          <p:cNvSpPr/>
          <p:nvPr/>
        </p:nvSpPr>
        <p:spPr>
          <a:xfrm>
            <a:off x="3664857" y="1971183"/>
            <a:ext cx="1696720" cy="15951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3" name="圆柱体 12">
            <a:extLst>
              <a:ext uri="{FF2B5EF4-FFF2-40B4-BE49-F238E27FC236}">
                <a16:creationId xmlns:a16="http://schemas.microsoft.com/office/drawing/2014/main" id="{258D3FE9-B690-142D-04B0-4C79B9C2B556}"/>
              </a:ext>
            </a:extLst>
          </p:cNvPr>
          <p:cNvSpPr/>
          <p:nvPr/>
        </p:nvSpPr>
        <p:spPr>
          <a:xfrm>
            <a:off x="4599577" y="2555620"/>
            <a:ext cx="670560" cy="792480"/>
          </a:xfrm>
          <a:prstGeom prst="can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4" name="矩形: 折角 13">
            <a:extLst>
              <a:ext uri="{FF2B5EF4-FFF2-40B4-BE49-F238E27FC236}">
                <a16:creationId xmlns:a16="http://schemas.microsoft.com/office/drawing/2014/main" id="{44F5437C-C00D-1908-63EF-CE582AD5CCAC}"/>
              </a:ext>
            </a:extLst>
          </p:cNvPr>
          <p:cNvSpPr/>
          <p:nvPr/>
        </p:nvSpPr>
        <p:spPr>
          <a:xfrm>
            <a:off x="3842657" y="2169540"/>
            <a:ext cx="670560" cy="1178560"/>
          </a:xfrm>
          <a:prstGeom prst="foldedCorne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5FF4A29A-6EE9-A63F-62EB-1268ED3A7147}"/>
              </a:ext>
            </a:extLst>
          </p:cNvPr>
          <p:cNvSpPr/>
          <p:nvPr/>
        </p:nvSpPr>
        <p:spPr>
          <a:xfrm>
            <a:off x="6096000" y="2008547"/>
            <a:ext cx="1696720" cy="15951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6" name="圆柱体 15">
            <a:extLst>
              <a:ext uri="{FF2B5EF4-FFF2-40B4-BE49-F238E27FC236}">
                <a16:creationId xmlns:a16="http://schemas.microsoft.com/office/drawing/2014/main" id="{70273332-48B2-AE43-A9C0-F711B1994DB2}"/>
              </a:ext>
            </a:extLst>
          </p:cNvPr>
          <p:cNvSpPr/>
          <p:nvPr/>
        </p:nvSpPr>
        <p:spPr>
          <a:xfrm>
            <a:off x="7030720" y="2592984"/>
            <a:ext cx="670560" cy="792480"/>
          </a:xfrm>
          <a:prstGeom prst="can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7" name="矩形: 折角 16">
            <a:extLst>
              <a:ext uri="{FF2B5EF4-FFF2-40B4-BE49-F238E27FC236}">
                <a16:creationId xmlns:a16="http://schemas.microsoft.com/office/drawing/2014/main" id="{332F67C9-7106-CD31-98B9-0A5730E28C02}"/>
              </a:ext>
            </a:extLst>
          </p:cNvPr>
          <p:cNvSpPr/>
          <p:nvPr/>
        </p:nvSpPr>
        <p:spPr>
          <a:xfrm>
            <a:off x="6273800" y="2206904"/>
            <a:ext cx="670560" cy="1178560"/>
          </a:xfrm>
          <a:prstGeom prst="foldedCorne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3BE5E038-992A-B1A2-8745-99CD4CFA0B39}"/>
              </a:ext>
            </a:extLst>
          </p:cNvPr>
          <p:cNvSpPr/>
          <p:nvPr/>
        </p:nvSpPr>
        <p:spPr>
          <a:xfrm>
            <a:off x="8539480" y="1971183"/>
            <a:ext cx="1696720" cy="15951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9" name="圆柱体 18">
            <a:extLst>
              <a:ext uri="{FF2B5EF4-FFF2-40B4-BE49-F238E27FC236}">
                <a16:creationId xmlns:a16="http://schemas.microsoft.com/office/drawing/2014/main" id="{0883A912-7B83-85BC-0CF6-9A3DBAC38500}"/>
              </a:ext>
            </a:extLst>
          </p:cNvPr>
          <p:cNvSpPr/>
          <p:nvPr/>
        </p:nvSpPr>
        <p:spPr>
          <a:xfrm>
            <a:off x="9474200" y="2555620"/>
            <a:ext cx="670560" cy="792480"/>
          </a:xfrm>
          <a:prstGeom prst="can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0" name="矩形: 折角 19">
            <a:extLst>
              <a:ext uri="{FF2B5EF4-FFF2-40B4-BE49-F238E27FC236}">
                <a16:creationId xmlns:a16="http://schemas.microsoft.com/office/drawing/2014/main" id="{B6A237DF-4F3C-E97F-3976-C844F7C25BBF}"/>
              </a:ext>
            </a:extLst>
          </p:cNvPr>
          <p:cNvSpPr/>
          <p:nvPr/>
        </p:nvSpPr>
        <p:spPr>
          <a:xfrm>
            <a:off x="8717280" y="2169540"/>
            <a:ext cx="670560" cy="1178560"/>
          </a:xfrm>
          <a:prstGeom prst="foldedCorne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420808AE-15BE-A04D-2E41-4DEAEFED834A}"/>
              </a:ext>
            </a:extLst>
          </p:cNvPr>
          <p:cNvSpPr/>
          <p:nvPr/>
        </p:nvSpPr>
        <p:spPr>
          <a:xfrm>
            <a:off x="3664857" y="4500405"/>
            <a:ext cx="1696720" cy="15951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2" name="圆柱体 21">
            <a:extLst>
              <a:ext uri="{FF2B5EF4-FFF2-40B4-BE49-F238E27FC236}">
                <a16:creationId xmlns:a16="http://schemas.microsoft.com/office/drawing/2014/main" id="{825CAFCF-B9B6-41D1-7317-7FE50826E379}"/>
              </a:ext>
            </a:extLst>
          </p:cNvPr>
          <p:cNvSpPr/>
          <p:nvPr/>
        </p:nvSpPr>
        <p:spPr>
          <a:xfrm>
            <a:off x="4599577" y="5084842"/>
            <a:ext cx="670560" cy="792480"/>
          </a:xfrm>
          <a:prstGeom prst="can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3" name="矩形: 折角 22">
            <a:extLst>
              <a:ext uri="{FF2B5EF4-FFF2-40B4-BE49-F238E27FC236}">
                <a16:creationId xmlns:a16="http://schemas.microsoft.com/office/drawing/2014/main" id="{DFE393A8-251C-C64B-766B-78E4C542DA32}"/>
              </a:ext>
            </a:extLst>
          </p:cNvPr>
          <p:cNvSpPr/>
          <p:nvPr/>
        </p:nvSpPr>
        <p:spPr>
          <a:xfrm>
            <a:off x="3842657" y="4698762"/>
            <a:ext cx="670560" cy="1178560"/>
          </a:xfrm>
          <a:prstGeom prst="foldedCorne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CAD64994-B17F-2EA8-78BA-AB6B83F35302}"/>
              </a:ext>
            </a:extLst>
          </p:cNvPr>
          <p:cNvSpPr/>
          <p:nvPr/>
        </p:nvSpPr>
        <p:spPr>
          <a:xfrm>
            <a:off x="6096000" y="4500405"/>
            <a:ext cx="1696720" cy="15951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5" name="圆柱体 24">
            <a:extLst>
              <a:ext uri="{FF2B5EF4-FFF2-40B4-BE49-F238E27FC236}">
                <a16:creationId xmlns:a16="http://schemas.microsoft.com/office/drawing/2014/main" id="{24148CA6-556C-234B-8CA6-D8EA46D5DE46}"/>
              </a:ext>
            </a:extLst>
          </p:cNvPr>
          <p:cNvSpPr/>
          <p:nvPr/>
        </p:nvSpPr>
        <p:spPr>
          <a:xfrm>
            <a:off x="7030720" y="5084842"/>
            <a:ext cx="670560" cy="792480"/>
          </a:xfrm>
          <a:prstGeom prst="can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6" name="矩形: 折角 25">
            <a:extLst>
              <a:ext uri="{FF2B5EF4-FFF2-40B4-BE49-F238E27FC236}">
                <a16:creationId xmlns:a16="http://schemas.microsoft.com/office/drawing/2014/main" id="{5D6571FD-B557-D8D7-750A-DA970D2A9A48}"/>
              </a:ext>
            </a:extLst>
          </p:cNvPr>
          <p:cNvSpPr/>
          <p:nvPr/>
        </p:nvSpPr>
        <p:spPr>
          <a:xfrm>
            <a:off x="6273800" y="4698762"/>
            <a:ext cx="670560" cy="1178560"/>
          </a:xfrm>
          <a:prstGeom prst="foldedCorne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FCBEEC27-753B-EAC9-451B-742517F99981}"/>
              </a:ext>
            </a:extLst>
          </p:cNvPr>
          <p:cNvSpPr/>
          <p:nvPr/>
        </p:nvSpPr>
        <p:spPr>
          <a:xfrm>
            <a:off x="8526780" y="4500405"/>
            <a:ext cx="1696720" cy="15951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8" name="圆柱体 27">
            <a:extLst>
              <a:ext uri="{FF2B5EF4-FFF2-40B4-BE49-F238E27FC236}">
                <a16:creationId xmlns:a16="http://schemas.microsoft.com/office/drawing/2014/main" id="{1BECC598-0616-9C69-88A6-079DD8CE8185}"/>
              </a:ext>
            </a:extLst>
          </p:cNvPr>
          <p:cNvSpPr/>
          <p:nvPr/>
        </p:nvSpPr>
        <p:spPr>
          <a:xfrm>
            <a:off x="9461500" y="5084842"/>
            <a:ext cx="670560" cy="792480"/>
          </a:xfrm>
          <a:prstGeom prst="can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9" name="矩形: 折角 28">
            <a:extLst>
              <a:ext uri="{FF2B5EF4-FFF2-40B4-BE49-F238E27FC236}">
                <a16:creationId xmlns:a16="http://schemas.microsoft.com/office/drawing/2014/main" id="{D9CF8C55-D494-52C7-300F-AA11D9369C56}"/>
              </a:ext>
            </a:extLst>
          </p:cNvPr>
          <p:cNvSpPr/>
          <p:nvPr/>
        </p:nvSpPr>
        <p:spPr>
          <a:xfrm>
            <a:off x="8704580" y="4698762"/>
            <a:ext cx="670560" cy="1178560"/>
          </a:xfrm>
          <a:prstGeom prst="foldedCorne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53579216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D453944E-779D-F0EB-9793-3A0AC6E07365}"/>
              </a:ext>
            </a:extLst>
          </p:cNvPr>
          <p:cNvSpPr/>
          <p:nvPr/>
        </p:nvSpPr>
        <p:spPr>
          <a:xfrm>
            <a:off x="1259840" y="4500405"/>
            <a:ext cx="1696720" cy="15951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1278C2F6-CA64-7870-05C4-B27E14E29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dirty="0"/>
              <a:t>What if your program cannot run on limited hardware? – performance problem</a:t>
            </a:r>
            <a:endParaRPr lang="x-none" dirty="0"/>
          </a:p>
        </p:txBody>
      </p:sp>
      <p:sp>
        <p:nvSpPr>
          <p:cNvPr id="4" name="圆柱体 3">
            <a:extLst>
              <a:ext uri="{FF2B5EF4-FFF2-40B4-BE49-F238E27FC236}">
                <a16:creationId xmlns:a16="http://schemas.microsoft.com/office/drawing/2014/main" id="{C272A8CF-54DF-6E33-C3CC-88C9A791BFFC}"/>
              </a:ext>
            </a:extLst>
          </p:cNvPr>
          <p:cNvSpPr/>
          <p:nvPr/>
        </p:nvSpPr>
        <p:spPr>
          <a:xfrm>
            <a:off x="2194560" y="5084842"/>
            <a:ext cx="670560" cy="792480"/>
          </a:xfrm>
          <a:prstGeom prst="can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5" name="矩形: 折角 4">
            <a:extLst>
              <a:ext uri="{FF2B5EF4-FFF2-40B4-BE49-F238E27FC236}">
                <a16:creationId xmlns:a16="http://schemas.microsoft.com/office/drawing/2014/main" id="{0C8FEEE0-C0ED-D8BD-C5C3-6328486E18BD}"/>
              </a:ext>
            </a:extLst>
          </p:cNvPr>
          <p:cNvSpPr/>
          <p:nvPr/>
        </p:nvSpPr>
        <p:spPr>
          <a:xfrm>
            <a:off x="1437640" y="4698762"/>
            <a:ext cx="670560" cy="1178560"/>
          </a:xfrm>
          <a:prstGeom prst="foldedCorner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DD2312F0-62E3-0BDB-7BDD-A74615C0E7BA}"/>
              </a:ext>
            </a:extLst>
          </p:cNvPr>
          <p:cNvSpPr/>
          <p:nvPr/>
        </p:nvSpPr>
        <p:spPr>
          <a:xfrm>
            <a:off x="1185817" y="2008547"/>
            <a:ext cx="1696720" cy="15951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0" name="圆柱体 9">
            <a:extLst>
              <a:ext uri="{FF2B5EF4-FFF2-40B4-BE49-F238E27FC236}">
                <a16:creationId xmlns:a16="http://schemas.microsoft.com/office/drawing/2014/main" id="{4B408D47-5EA1-4AA4-D9D3-F1D76E5CE5FA}"/>
              </a:ext>
            </a:extLst>
          </p:cNvPr>
          <p:cNvSpPr/>
          <p:nvPr/>
        </p:nvSpPr>
        <p:spPr>
          <a:xfrm>
            <a:off x="2120537" y="2636520"/>
            <a:ext cx="670560" cy="792480"/>
          </a:xfrm>
          <a:prstGeom prst="can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1" name="矩形: 折角 10">
            <a:extLst>
              <a:ext uri="{FF2B5EF4-FFF2-40B4-BE49-F238E27FC236}">
                <a16:creationId xmlns:a16="http://schemas.microsoft.com/office/drawing/2014/main" id="{629F3A1F-10C0-3B03-DFC5-F16B89D89207}"/>
              </a:ext>
            </a:extLst>
          </p:cNvPr>
          <p:cNvSpPr/>
          <p:nvPr/>
        </p:nvSpPr>
        <p:spPr>
          <a:xfrm>
            <a:off x="1358537" y="2206904"/>
            <a:ext cx="670560" cy="1178560"/>
          </a:xfrm>
          <a:prstGeom prst="foldedCorner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A814213B-B92D-776A-E0DA-D8EBAC2DB8DC}"/>
              </a:ext>
            </a:extLst>
          </p:cNvPr>
          <p:cNvSpPr/>
          <p:nvPr/>
        </p:nvSpPr>
        <p:spPr>
          <a:xfrm>
            <a:off x="3664857" y="1971183"/>
            <a:ext cx="1696720" cy="15951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3" name="圆柱体 12">
            <a:extLst>
              <a:ext uri="{FF2B5EF4-FFF2-40B4-BE49-F238E27FC236}">
                <a16:creationId xmlns:a16="http://schemas.microsoft.com/office/drawing/2014/main" id="{258D3FE9-B690-142D-04B0-4C79B9C2B556}"/>
              </a:ext>
            </a:extLst>
          </p:cNvPr>
          <p:cNvSpPr/>
          <p:nvPr/>
        </p:nvSpPr>
        <p:spPr>
          <a:xfrm>
            <a:off x="4599577" y="2555620"/>
            <a:ext cx="670560" cy="792480"/>
          </a:xfrm>
          <a:prstGeom prst="can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4" name="矩形: 折角 13">
            <a:extLst>
              <a:ext uri="{FF2B5EF4-FFF2-40B4-BE49-F238E27FC236}">
                <a16:creationId xmlns:a16="http://schemas.microsoft.com/office/drawing/2014/main" id="{44F5437C-C00D-1908-63EF-CE582AD5CCAC}"/>
              </a:ext>
            </a:extLst>
          </p:cNvPr>
          <p:cNvSpPr/>
          <p:nvPr/>
        </p:nvSpPr>
        <p:spPr>
          <a:xfrm>
            <a:off x="3837577" y="2169540"/>
            <a:ext cx="670560" cy="1178560"/>
          </a:xfrm>
          <a:prstGeom prst="foldedCorner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5FF4A29A-6EE9-A63F-62EB-1268ED3A7147}"/>
              </a:ext>
            </a:extLst>
          </p:cNvPr>
          <p:cNvSpPr/>
          <p:nvPr/>
        </p:nvSpPr>
        <p:spPr>
          <a:xfrm>
            <a:off x="6096000" y="2008547"/>
            <a:ext cx="1696720" cy="15951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6" name="圆柱体 15">
            <a:extLst>
              <a:ext uri="{FF2B5EF4-FFF2-40B4-BE49-F238E27FC236}">
                <a16:creationId xmlns:a16="http://schemas.microsoft.com/office/drawing/2014/main" id="{70273332-48B2-AE43-A9C0-F711B1994DB2}"/>
              </a:ext>
            </a:extLst>
          </p:cNvPr>
          <p:cNvSpPr/>
          <p:nvPr/>
        </p:nvSpPr>
        <p:spPr>
          <a:xfrm>
            <a:off x="7030720" y="2592984"/>
            <a:ext cx="670560" cy="792480"/>
          </a:xfrm>
          <a:prstGeom prst="can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7" name="矩形: 折角 16">
            <a:extLst>
              <a:ext uri="{FF2B5EF4-FFF2-40B4-BE49-F238E27FC236}">
                <a16:creationId xmlns:a16="http://schemas.microsoft.com/office/drawing/2014/main" id="{332F67C9-7106-CD31-98B9-0A5730E28C02}"/>
              </a:ext>
            </a:extLst>
          </p:cNvPr>
          <p:cNvSpPr/>
          <p:nvPr/>
        </p:nvSpPr>
        <p:spPr>
          <a:xfrm>
            <a:off x="6268720" y="2206904"/>
            <a:ext cx="670560" cy="1178560"/>
          </a:xfrm>
          <a:prstGeom prst="foldedCorner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3BE5E038-992A-B1A2-8745-99CD4CFA0B39}"/>
              </a:ext>
            </a:extLst>
          </p:cNvPr>
          <p:cNvSpPr/>
          <p:nvPr/>
        </p:nvSpPr>
        <p:spPr>
          <a:xfrm>
            <a:off x="8539480" y="1971183"/>
            <a:ext cx="1696720" cy="15951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9" name="圆柱体 18">
            <a:extLst>
              <a:ext uri="{FF2B5EF4-FFF2-40B4-BE49-F238E27FC236}">
                <a16:creationId xmlns:a16="http://schemas.microsoft.com/office/drawing/2014/main" id="{0883A912-7B83-85BC-0CF6-9A3DBAC38500}"/>
              </a:ext>
            </a:extLst>
          </p:cNvPr>
          <p:cNvSpPr/>
          <p:nvPr/>
        </p:nvSpPr>
        <p:spPr>
          <a:xfrm>
            <a:off x="9474200" y="2555620"/>
            <a:ext cx="670560" cy="792480"/>
          </a:xfrm>
          <a:prstGeom prst="can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0" name="矩形: 折角 19">
            <a:extLst>
              <a:ext uri="{FF2B5EF4-FFF2-40B4-BE49-F238E27FC236}">
                <a16:creationId xmlns:a16="http://schemas.microsoft.com/office/drawing/2014/main" id="{B6A237DF-4F3C-E97F-3976-C844F7C25BBF}"/>
              </a:ext>
            </a:extLst>
          </p:cNvPr>
          <p:cNvSpPr/>
          <p:nvPr/>
        </p:nvSpPr>
        <p:spPr>
          <a:xfrm>
            <a:off x="8712200" y="2169540"/>
            <a:ext cx="670560" cy="1178560"/>
          </a:xfrm>
          <a:prstGeom prst="foldedCorner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420808AE-15BE-A04D-2E41-4DEAEFED834A}"/>
              </a:ext>
            </a:extLst>
          </p:cNvPr>
          <p:cNvSpPr/>
          <p:nvPr/>
        </p:nvSpPr>
        <p:spPr>
          <a:xfrm>
            <a:off x="3664857" y="4500405"/>
            <a:ext cx="1696720" cy="15951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2" name="圆柱体 21">
            <a:extLst>
              <a:ext uri="{FF2B5EF4-FFF2-40B4-BE49-F238E27FC236}">
                <a16:creationId xmlns:a16="http://schemas.microsoft.com/office/drawing/2014/main" id="{825CAFCF-B9B6-41D1-7317-7FE50826E379}"/>
              </a:ext>
            </a:extLst>
          </p:cNvPr>
          <p:cNvSpPr/>
          <p:nvPr/>
        </p:nvSpPr>
        <p:spPr>
          <a:xfrm>
            <a:off x="4599577" y="5084842"/>
            <a:ext cx="670560" cy="792480"/>
          </a:xfrm>
          <a:prstGeom prst="can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3" name="矩形: 折角 22">
            <a:extLst>
              <a:ext uri="{FF2B5EF4-FFF2-40B4-BE49-F238E27FC236}">
                <a16:creationId xmlns:a16="http://schemas.microsoft.com/office/drawing/2014/main" id="{DFE393A8-251C-C64B-766B-78E4C542DA32}"/>
              </a:ext>
            </a:extLst>
          </p:cNvPr>
          <p:cNvSpPr/>
          <p:nvPr/>
        </p:nvSpPr>
        <p:spPr>
          <a:xfrm>
            <a:off x="3842657" y="4698762"/>
            <a:ext cx="670560" cy="1178560"/>
          </a:xfrm>
          <a:prstGeom prst="foldedCorner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CAD64994-B17F-2EA8-78BA-AB6B83F35302}"/>
              </a:ext>
            </a:extLst>
          </p:cNvPr>
          <p:cNvSpPr/>
          <p:nvPr/>
        </p:nvSpPr>
        <p:spPr>
          <a:xfrm>
            <a:off x="6096000" y="4500405"/>
            <a:ext cx="1696720" cy="15951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5" name="圆柱体 24">
            <a:extLst>
              <a:ext uri="{FF2B5EF4-FFF2-40B4-BE49-F238E27FC236}">
                <a16:creationId xmlns:a16="http://schemas.microsoft.com/office/drawing/2014/main" id="{24148CA6-556C-234B-8CA6-D8EA46D5DE46}"/>
              </a:ext>
            </a:extLst>
          </p:cNvPr>
          <p:cNvSpPr/>
          <p:nvPr/>
        </p:nvSpPr>
        <p:spPr>
          <a:xfrm>
            <a:off x="7030720" y="5084842"/>
            <a:ext cx="670560" cy="792480"/>
          </a:xfrm>
          <a:prstGeom prst="can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6" name="矩形: 折角 25">
            <a:extLst>
              <a:ext uri="{FF2B5EF4-FFF2-40B4-BE49-F238E27FC236}">
                <a16:creationId xmlns:a16="http://schemas.microsoft.com/office/drawing/2014/main" id="{5D6571FD-B557-D8D7-750A-DA970D2A9A48}"/>
              </a:ext>
            </a:extLst>
          </p:cNvPr>
          <p:cNvSpPr/>
          <p:nvPr/>
        </p:nvSpPr>
        <p:spPr>
          <a:xfrm>
            <a:off x="6268720" y="4698762"/>
            <a:ext cx="670560" cy="1178560"/>
          </a:xfrm>
          <a:prstGeom prst="foldedCorner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FCBEEC27-753B-EAC9-451B-742517F99981}"/>
              </a:ext>
            </a:extLst>
          </p:cNvPr>
          <p:cNvSpPr/>
          <p:nvPr/>
        </p:nvSpPr>
        <p:spPr>
          <a:xfrm>
            <a:off x="8526780" y="4500405"/>
            <a:ext cx="1696720" cy="15951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8" name="圆柱体 27">
            <a:extLst>
              <a:ext uri="{FF2B5EF4-FFF2-40B4-BE49-F238E27FC236}">
                <a16:creationId xmlns:a16="http://schemas.microsoft.com/office/drawing/2014/main" id="{1BECC598-0616-9C69-88A6-079DD8CE8185}"/>
              </a:ext>
            </a:extLst>
          </p:cNvPr>
          <p:cNvSpPr/>
          <p:nvPr/>
        </p:nvSpPr>
        <p:spPr>
          <a:xfrm>
            <a:off x="9461500" y="5084842"/>
            <a:ext cx="670560" cy="792480"/>
          </a:xfrm>
          <a:prstGeom prst="can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9" name="矩形: 折角 28">
            <a:extLst>
              <a:ext uri="{FF2B5EF4-FFF2-40B4-BE49-F238E27FC236}">
                <a16:creationId xmlns:a16="http://schemas.microsoft.com/office/drawing/2014/main" id="{D9CF8C55-D494-52C7-300F-AA11D9369C56}"/>
              </a:ext>
            </a:extLst>
          </p:cNvPr>
          <p:cNvSpPr/>
          <p:nvPr/>
        </p:nvSpPr>
        <p:spPr>
          <a:xfrm>
            <a:off x="8699500" y="4698762"/>
            <a:ext cx="670560" cy="1178560"/>
          </a:xfrm>
          <a:prstGeom prst="foldedCorner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7265737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Consider this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sz="3600" dirty="0"/>
              <a:t>You are a software developer for a large manufacturing company that has their factories, warehouses and clients located in diverse locations across China </a:t>
            </a:r>
          </a:p>
          <a:p>
            <a:r>
              <a:rPr lang="en-GB" sz="3600" dirty="0"/>
              <a:t>You work in the IT department of this company and your job is to develop apps for other departments based on their business needs</a:t>
            </a:r>
          </a:p>
          <a:p>
            <a:r>
              <a:rPr lang="en-GB" sz="3600" dirty="0"/>
              <a:t>Let’s see some examples of the tasks you may need to accomplish</a:t>
            </a:r>
          </a:p>
          <a:p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173285206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5FEB2B-2F18-37D5-EEEB-5BD7211E1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Personal Computer</a:t>
            </a:r>
            <a:endParaRPr lang="x-none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85BD8D5-BB35-8936-FB10-AB67C556F6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AU" sz="4400" dirty="0"/>
              <a:t>Relatively small</a:t>
            </a:r>
          </a:p>
          <a:p>
            <a:r>
              <a:rPr lang="en-AU" sz="4400" dirty="0"/>
              <a:t>Can be afforded by individuals</a:t>
            </a:r>
          </a:p>
          <a:p>
            <a:r>
              <a:rPr lang="en-AU" sz="4400" dirty="0"/>
              <a:t>No high level skills needed to operate it</a:t>
            </a:r>
          </a:p>
          <a:p>
            <a:endParaRPr lang="en-AU" sz="4400" dirty="0"/>
          </a:p>
          <a:p>
            <a:r>
              <a:rPr lang="en-AU" sz="4400" dirty="0"/>
              <a:t>Program code is deployed, executed and maintained on the same machine – many challenges - maintenance, performance, …</a:t>
            </a:r>
          </a:p>
          <a:p>
            <a:endParaRPr lang="x-none" sz="4400" dirty="0"/>
          </a:p>
        </p:txBody>
      </p:sp>
    </p:spTree>
    <p:extLst>
      <p:ext uri="{BB962C8B-B14F-4D97-AF65-F5344CB8AC3E}">
        <p14:creationId xmlns:p14="http://schemas.microsoft.com/office/powerpoint/2010/main" val="331533515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9D6B0-5E0D-4165-ABF5-ECF5AC0766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Towards Service Computing in an Enterprise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BF5B70-5776-4AEC-9309-4F60693F19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7161" y="1486119"/>
            <a:ext cx="8417716" cy="5371882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2297D89E-E53E-51AC-341D-274BDD975197}"/>
              </a:ext>
            </a:extLst>
          </p:cNvPr>
          <p:cNvSpPr/>
          <p:nvPr/>
        </p:nvSpPr>
        <p:spPr>
          <a:xfrm>
            <a:off x="3924298" y="3789531"/>
            <a:ext cx="2489202" cy="382529"/>
          </a:xfrm>
          <a:prstGeom prst="rect">
            <a:avLst/>
          </a:prstGeom>
          <a:solidFill>
            <a:srgbClr val="00B050">
              <a:alpha val="26000"/>
            </a:srgb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885611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D453944E-779D-F0EB-9793-3A0AC6E07365}"/>
              </a:ext>
            </a:extLst>
          </p:cNvPr>
          <p:cNvSpPr/>
          <p:nvPr/>
        </p:nvSpPr>
        <p:spPr>
          <a:xfrm>
            <a:off x="1259840" y="4500405"/>
            <a:ext cx="1696720" cy="15951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1278C2F6-CA64-7870-05C4-B27E14E29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What if you need to make some changes to the database? – maintenance problem</a:t>
            </a:r>
            <a:endParaRPr lang="x-none" dirty="0"/>
          </a:p>
        </p:txBody>
      </p:sp>
      <p:sp>
        <p:nvSpPr>
          <p:cNvPr id="4" name="圆柱体 3">
            <a:extLst>
              <a:ext uri="{FF2B5EF4-FFF2-40B4-BE49-F238E27FC236}">
                <a16:creationId xmlns:a16="http://schemas.microsoft.com/office/drawing/2014/main" id="{C272A8CF-54DF-6E33-C3CC-88C9A791BFFC}"/>
              </a:ext>
            </a:extLst>
          </p:cNvPr>
          <p:cNvSpPr/>
          <p:nvPr/>
        </p:nvSpPr>
        <p:spPr>
          <a:xfrm>
            <a:off x="2194560" y="5084842"/>
            <a:ext cx="670560" cy="792480"/>
          </a:xfrm>
          <a:prstGeom prst="can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5" name="矩形: 折角 4">
            <a:extLst>
              <a:ext uri="{FF2B5EF4-FFF2-40B4-BE49-F238E27FC236}">
                <a16:creationId xmlns:a16="http://schemas.microsoft.com/office/drawing/2014/main" id="{0C8FEEE0-C0ED-D8BD-C5C3-6328486E18BD}"/>
              </a:ext>
            </a:extLst>
          </p:cNvPr>
          <p:cNvSpPr/>
          <p:nvPr/>
        </p:nvSpPr>
        <p:spPr>
          <a:xfrm>
            <a:off x="1437640" y="4698762"/>
            <a:ext cx="670560" cy="1178560"/>
          </a:xfrm>
          <a:prstGeom prst="foldedCorne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DD2312F0-62E3-0BDB-7BDD-A74615C0E7BA}"/>
              </a:ext>
            </a:extLst>
          </p:cNvPr>
          <p:cNvSpPr/>
          <p:nvPr/>
        </p:nvSpPr>
        <p:spPr>
          <a:xfrm>
            <a:off x="1185817" y="2008547"/>
            <a:ext cx="1696720" cy="15951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0" name="圆柱体 9">
            <a:extLst>
              <a:ext uri="{FF2B5EF4-FFF2-40B4-BE49-F238E27FC236}">
                <a16:creationId xmlns:a16="http://schemas.microsoft.com/office/drawing/2014/main" id="{4B408D47-5EA1-4AA4-D9D3-F1D76E5CE5FA}"/>
              </a:ext>
            </a:extLst>
          </p:cNvPr>
          <p:cNvSpPr/>
          <p:nvPr/>
        </p:nvSpPr>
        <p:spPr>
          <a:xfrm>
            <a:off x="2108200" y="2636520"/>
            <a:ext cx="670560" cy="792480"/>
          </a:xfrm>
          <a:prstGeom prst="can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dirty="0"/>
          </a:p>
        </p:txBody>
      </p:sp>
      <p:sp>
        <p:nvSpPr>
          <p:cNvPr id="11" name="矩形: 折角 10">
            <a:extLst>
              <a:ext uri="{FF2B5EF4-FFF2-40B4-BE49-F238E27FC236}">
                <a16:creationId xmlns:a16="http://schemas.microsoft.com/office/drawing/2014/main" id="{629F3A1F-10C0-3B03-DFC5-F16B89D89207}"/>
              </a:ext>
            </a:extLst>
          </p:cNvPr>
          <p:cNvSpPr/>
          <p:nvPr/>
        </p:nvSpPr>
        <p:spPr>
          <a:xfrm>
            <a:off x="1363617" y="2206904"/>
            <a:ext cx="670560" cy="1178560"/>
          </a:xfrm>
          <a:prstGeom prst="foldedCorne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A814213B-B92D-776A-E0DA-D8EBAC2DB8DC}"/>
              </a:ext>
            </a:extLst>
          </p:cNvPr>
          <p:cNvSpPr/>
          <p:nvPr/>
        </p:nvSpPr>
        <p:spPr>
          <a:xfrm>
            <a:off x="3664857" y="1971183"/>
            <a:ext cx="1696720" cy="15951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3" name="圆柱体 12">
            <a:extLst>
              <a:ext uri="{FF2B5EF4-FFF2-40B4-BE49-F238E27FC236}">
                <a16:creationId xmlns:a16="http://schemas.microsoft.com/office/drawing/2014/main" id="{258D3FE9-B690-142D-04B0-4C79B9C2B556}"/>
              </a:ext>
            </a:extLst>
          </p:cNvPr>
          <p:cNvSpPr/>
          <p:nvPr/>
        </p:nvSpPr>
        <p:spPr>
          <a:xfrm>
            <a:off x="4599577" y="2555620"/>
            <a:ext cx="670560" cy="792480"/>
          </a:xfrm>
          <a:prstGeom prst="can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4" name="矩形: 折角 13">
            <a:extLst>
              <a:ext uri="{FF2B5EF4-FFF2-40B4-BE49-F238E27FC236}">
                <a16:creationId xmlns:a16="http://schemas.microsoft.com/office/drawing/2014/main" id="{44F5437C-C00D-1908-63EF-CE582AD5CCAC}"/>
              </a:ext>
            </a:extLst>
          </p:cNvPr>
          <p:cNvSpPr/>
          <p:nvPr/>
        </p:nvSpPr>
        <p:spPr>
          <a:xfrm>
            <a:off x="3842657" y="2169540"/>
            <a:ext cx="670560" cy="1178560"/>
          </a:xfrm>
          <a:prstGeom prst="foldedCorne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5FF4A29A-6EE9-A63F-62EB-1268ED3A7147}"/>
              </a:ext>
            </a:extLst>
          </p:cNvPr>
          <p:cNvSpPr/>
          <p:nvPr/>
        </p:nvSpPr>
        <p:spPr>
          <a:xfrm>
            <a:off x="6096000" y="2008547"/>
            <a:ext cx="1696720" cy="15951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6" name="圆柱体 15">
            <a:extLst>
              <a:ext uri="{FF2B5EF4-FFF2-40B4-BE49-F238E27FC236}">
                <a16:creationId xmlns:a16="http://schemas.microsoft.com/office/drawing/2014/main" id="{70273332-48B2-AE43-A9C0-F711B1994DB2}"/>
              </a:ext>
            </a:extLst>
          </p:cNvPr>
          <p:cNvSpPr/>
          <p:nvPr/>
        </p:nvSpPr>
        <p:spPr>
          <a:xfrm>
            <a:off x="7030720" y="2592984"/>
            <a:ext cx="670560" cy="792480"/>
          </a:xfrm>
          <a:prstGeom prst="can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7" name="矩形: 折角 16">
            <a:extLst>
              <a:ext uri="{FF2B5EF4-FFF2-40B4-BE49-F238E27FC236}">
                <a16:creationId xmlns:a16="http://schemas.microsoft.com/office/drawing/2014/main" id="{332F67C9-7106-CD31-98B9-0A5730E28C02}"/>
              </a:ext>
            </a:extLst>
          </p:cNvPr>
          <p:cNvSpPr/>
          <p:nvPr/>
        </p:nvSpPr>
        <p:spPr>
          <a:xfrm>
            <a:off x="6273800" y="2206904"/>
            <a:ext cx="670560" cy="1178560"/>
          </a:xfrm>
          <a:prstGeom prst="foldedCorne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3BE5E038-992A-B1A2-8745-99CD4CFA0B39}"/>
              </a:ext>
            </a:extLst>
          </p:cNvPr>
          <p:cNvSpPr/>
          <p:nvPr/>
        </p:nvSpPr>
        <p:spPr>
          <a:xfrm>
            <a:off x="8539480" y="1971183"/>
            <a:ext cx="1696720" cy="15951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9" name="圆柱体 18">
            <a:extLst>
              <a:ext uri="{FF2B5EF4-FFF2-40B4-BE49-F238E27FC236}">
                <a16:creationId xmlns:a16="http://schemas.microsoft.com/office/drawing/2014/main" id="{0883A912-7B83-85BC-0CF6-9A3DBAC38500}"/>
              </a:ext>
            </a:extLst>
          </p:cNvPr>
          <p:cNvSpPr/>
          <p:nvPr/>
        </p:nvSpPr>
        <p:spPr>
          <a:xfrm>
            <a:off x="9474200" y="2555620"/>
            <a:ext cx="670560" cy="792480"/>
          </a:xfrm>
          <a:prstGeom prst="can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0" name="矩形: 折角 19">
            <a:extLst>
              <a:ext uri="{FF2B5EF4-FFF2-40B4-BE49-F238E27FC236}">
                <a16:creationId xmlns:a16="http://schemas.microsoft.com/office/drawing/2014/main" id="{B6A237DF-4F3C-E97F-3976-C844F7C25BBF}"/>
              </a:ext>
            </a:extLst>
          </p:cNvPr>
          <p:cNvSpPr/>
          <p:nvPr/>
        </p:nvSpPr>
        <p:spPr>
          <a:xfrm>
            <a:off x="8717280" y="2169540"/>
            <a:ext cx="670560" cy="1178560"/>
          </a:xfrm>
          <a:prstGeom prst="foldedCorne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420808AE-15BE-A04D-2E41-4DEAEFED834A}"/>
              </a:ext>
            </a:extLst>
          </p:cNvPr>
          <p:cNvSpPr/>
          <p:nvPr/>
        </p:nvSpPr>
        <p:spPr>
          <a:xfrm>
            <a:off x="3664857" y="4500405"/>
            <a:ext cx="1696720" cy="15951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2" name="圆柱体 21">
            <a:extLst>
              <a:ext uri="{FF2B5EF4-FFF2-40B4-BE49-F238E27FC236}">
                <a16:creationId xmlns:a16="http://schemas.microsoft.com/office/drawing/2014/main" id="{825CAFCF-B9B6-41D1-7317-7FE50826E379}"/>
              </a:ext>
            </a:extLst>
          </p:cNvPr>
          <p:cNvSpPr/>
          <p:nvPr/>
        </p:nvSpPr>
        <p:spPr>
          <a:xfrm>
            <a:off x="4599577" y="5084842"/>
            <a:ext cx="670560" cy="792480"/>
          </a:xfrm>
          <a:prstGeom prst="can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3" name="矩形: 折角 22">
            <a:extLst>
              <a:ext uri="{FF2B5EF4-FFF2-40B4-BE49-F238E27FC236}">
                <a16:creationId xmlns:a16="http://schemas.microsoft.com/office/drawing/2014/main" id="{DFE393A8-251C-C64B-766B-78E4C542DA32}"/>
              </a:ext>
            </a:extLst>
          </p:cNvPr>
          <p:cNvSpPr/>
          <p:nvPr/>
        </p:nvSpPr>
        <p:spPr>
          <a:xfrm>
            <a:off x="3842657" y="4698762"/>
            <a:ext cx="670560" cy="1178560"/>
          </a:xfrm>
          <a:prstGeom prst="foldedCorne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CAD64994-B17F-2EA8-78BA-AB6B83F35302}"/>
              </a:ext>
            </a:extLst>
          </p:cNvPr>
          <p:cNvSpPr/>
          <p:nvPr/>
        </p:nvSpPr>
        <p:spPr>
          <a:xfrm>
            <a:off x="6096000" y="4500405"/>
            <a:ext cx="1696720" cy="15951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5" name="圆柱体 24">
            <a:extLst>
              <a:ext uri="{FF2B5EF4-FFF2-40B4-BE49-F238E27FC236}">
                <a16:creationId xmlns:a16="http://schemas.microsoft.com/office/drawing/2014/main" id="{24148CA6-556C-234B-8CA6-D8EA46D5DE46}"/>
              </a:ext>
            </a:extLst>
          </p:cNvPr>
          <p:cNvSpPr/>
          <p:nvPr/>
        </p:nvSpPr>
        <p:spPr>
          <a:xfrm>
            <a:off x="7030720" y="5084842"/>
            <a:ext cx="670560" cy="792480"/>
          </a:xfrm>
          <a:prstGeom prst="can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6" name="矩形: 折角 25">
            <a:extLst>
              <a:ext uri="{FF2B5EF4-FFF2-40B4-BE49-F238E27FC236}">
                <a16:creationId xmlns:a16="http://schemas.microsoft.com/office/drawing/2014/main" id="{5D6571FD-B557-D8D7-750A-DA970D2A9A48}"/>
              </a:ext>
            </a:extLst>
          </p:cNvPr>
          <p:cNvSpPr/>
          <p:nvPr/>
        </p:nvSpPr>
        <p:spPr>
          <a:xfrm>
            <a:off x="6273800" y="4698762"/>
            <a:ext cx="670560" cy="1178560"/>
          </a:xfrm>
          <a:prstGeom prst="foldedCorne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FCBEEC27-753B-EAC9-451B-742517F99981}"/>
              </a:ext>
            </a:extLst>
          </p:cNvPr>
          <p:cNvSpPr/>
          <p:nvPr/>
        </p:nvSpPr>
        <p:spPr>
          <a:xfrm>
            <a:off x="8526780" y="4500405"/>
            <a:ext cx="1696720" cy="15951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8" name="圆柱体 27">
            <a:extLst>
              <a:ext uri="{FF2B5EF4-FFF2-40B4-BE49-F238E27FC236}">
                <a16:creationId xmlns:a16="http://schemas.microsoft.com/office/drawing/2014/main" id="{1BECC598-0616-9C69-88A6-079DD8CE8185}"/>
              </a:ext>
            </a:extLst>
          </p:cNvPr>
          <p:cNvSpPr/>
          <p:nvPr/>
        </p:nvSpPr>
        <p:spPr>
          <a:xfrm>
            <a:off x="9461500" y="5084842"/>
            <a:ext cx="670560" cy="792480"/>
          </a:xfrm>
          <a:prstGeom prst="can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9" name="矩形: 折角 28">
            <a:extLst>
              <a:ext uri="{FF2B5EF4-FFF2-40B4-BE49-F238E27FC236}">
                <a16:creationId xmlns:a16="http://schemas.microsoft.com/office/drawing/2014/main" id="{D9CF8C55-D494-52C7-300F-AA11D9369C56}"/>
              </a:ext>
            </a:extLst>
          </p:cNvPr>
          <p:cNvSpPr/>
          <p:nvPr/>
        </p:nvSpPr>
        <p:spPr>
          <a:xfrm>
            <a:off x="8704580" y="4698762"/>
            <a:ext cx="670560" cy="1178560"/>
          </a:xfrm>
          <a:prstGeom prst="foldedCorne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6922960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矩形 69">
            <a:extLst>
              <a:ext uri="{FF2B5EF4-FFF2-40B4-BE49-F238E27FC236}">
                <a16:creationId xmlns:a16="http://schemas.microsoft.com/office/drawing/2014/main" id="{B356FEDC-620F-703A-D849-B6392AC68DB1}"/>
              </a:ext>
            </a:extLst>
          </p:cNvPr>
          <p:cNvSpPr/>
          <p:nvPr/>
        </p:nvSpPr>
        <p:spPr>
          <a:xfrm>
            <a:off x="5096443" y="2688786"/>
            <a:ext cx="1696720" cy="159512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AU" sz="2400" b="1" dirty="0">
                <a:solidFill>
                  <a:schemeClr val="tx1"/>
                </a:solidFill>
              </a:rPr>
              <a:t>Server</a:t>
            </a:r>
            <a:endParaRPr lang="x-none" sz="2400" b="1" dirty="0">
              <a:solidFill>
                <a:schemeClr val="tx1"/>
              </a:solidFill>
            </a:endParaRPr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2DF2D64F-540A-E75A-F5B8-573680D87440}"/>
              </a:ext>
            </a:extLst>
          </p:cNvPr>
          <p:cNvSpPr/>
          <p:nvPr/>
        </p:nvSpPr>
        <p:spPr>
          <a:xfrm>
            <a:off x="1271180" y="5170967"/>
            <a:ext cx="1696720" cy="15951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AU" sz="2400" b="1" dirty="0">
                <a:solidFill>
                  <a:schemeClr val="tx1"/>
                </a:solidFill>
              </a:rPr>
              <a:t>Client</a:t>
            </a:r>
            <a:endParaRPr lang="x-none" sz="2400" b="1" dirty="0">
              <a:solidFill>
                <a:schemeClr val="tx1"/>
              </a:solidFill>
            </a:endParaRPr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B93ABAE7-FFEF-DE07-B571-96F68EB1E3E0}"/>
              </a:ext>
            </a:extLst>
          </p:cNvPr>
          <p:cNvSpPr/>
          <p:nvPr/>
        </p:nvSpPr>
        <p:spPr>
          <a:xfrm>
            <a:off x="3641177" y="5113118"/>
            <a:ext cx="1696720" cy="15951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AU" sz="2400" b="1" dirty="0">
                <a:solidFill>
                  <a:schemeClr val="tx1"/>
                </a:solidFill>
              </a:rPr>
              <a:t>Client</a:t>
            </a:r>
            <a:endParaRPr lang="x-none" sz="2400" b="1" dirty="0">
              <a:solidFill>
                <a:schemeClr val="tx1"/>
              </a:solidFill>
            </a:endParaRPr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FC551638-0CA7-45CE-E06F-001B795865CC}"/>
              </a:ext>
            </a:extLst>
          </p:cNvPr>
          <p:cNvSpPr/>
          <p:nvPr/>
        </p:nvSpPr>
        <p:spPr>
          <a:xfrm>
            <a:off x="6163604" y="5095932"/>
            <a:ext cx="1696720" cy="15951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AU" sz="2400" b="1" dirty="0">
                <a:solidFill>
                  <a:schemeClr val="tx1"/>
                </a:solidFill>
              </a:rPr>
              <a:t>Client</a:t>
            </a:r>
            <a:endParaRPr lang="x-none" sz="2400" b="1" dirty="0">
              <a:solidFill>
                <a:schemeClr val="tx1"/>
              </a:solidFill>
            </a:endParaRPr>
          </a:p>
        </p:txBody>
      </p:sp>
      <p:sp>
        <p:nvSpPr>
          <p:cNvPr id="59" name="矩形 58">
            <a:extLst>
              <a:ext uri="{FF2B5EF4-FFF2-40B4-BE49-F238E27FC236}">
                <a16:creationId xmlns:a16="http://schemas.microsoft.com/office/drawing/2014/main" id="{B902E80B-2BF6-5961-33F6-35610F0BDD1B}"/>
              </a:ext>
            </a:extLst>
          </p:cNvPr>
          <p:cNvSpPr/>
          <p:nvPr/>
        </p:nvSpPr>
        <p:spPr>
          <a:xfrm>
            <a:off x="8539480" y="5170967"/>
            <a:ext cx="1696720" cy="15951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AU" sz="2400" b="1" dirty="0">
                <a:solidFill>
                  <a:schemeClr val="tx1"/>
                </a:solidFill>
              </a:rPr>
              <a:t>Client</a:t>
            </a:r>
            <a:endParaRPr lang="x-none" sz="2400" b="1" dirty="0">
              <a:solidFill>
                <a:schemeClr val="tx1"/>
              </a:solidFill>
            </a:endParaRPr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7F4C5C71-653C-146E-89C4-6EBAE1C315A5}"/>
              </a:ext>
            </a:extLst>
          </p:cNvPr>
          <p:cNvSpPr/>
          <p:nvPr/>
        </p:nvSpPr>
        <p:spPr>
          <a:xfrm>
            <a:off x="8497952" y="3023504"/>
            <a:ext cx="1696720" cy="15951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AU" sz="2400" b="1" dirty="0">
                <a:solidFill>
                  <a:schemeClr val="tx1"/>
                </a:solidFill>
              </a:rPr>
              <a:t>Client</a:t>
            </a:r>
            <a:endParaRPr lang="x-none" sz="2400" b="1" dirty="0">
              <a:solidFill>
                <a:schemeClr val="tx1"/>
              </a:solidFill>
            </a:endParaRPr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9FBE91D5-A4D2-B0CB-879B-366E0E672611}"/>
              </a:ext>
            </a:extLst>
          </p:cNvPr>
          <p:cNvSpPr/>
          <p:nvPr/>
        </p:nvSpPr>
        <p:spPr>
          <a:xfrm>
            <a:off x="7315928" y="1175260"/>
            <a:ext cx="1696720" cy="15951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AU" sz="2400" b="1" dirty="0">
                <a:solidFill>
                  <a:schemeClr val="tx1"/>
                </a:solidFill>
              </a:rPr>
              <a:t>Client</a:t>
            </a:r>
            <a:endParaRPr lang="x-none" sz="2400" b="1" dirty="0">
              <a:solidFill>
                <a:schemeClr val="tx1"/>
              </a:solidFill>
            </a:endParaRPr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F8266D4C-265B-726E-8F9F-09CEEE7AF4C8}"/>
              </a:ext>
            </a:extLst>
          </p:cNvPr>
          <p:cNvSpPr/>
          <p:nvPr/>
        </p:nvSpPr>
        <p:spPr>
          <a:xfrm>
            <a:off x="1020230" y="3119809"/>
            <a:ext cx="1696720" cy="15951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AU" sz="2400" b="1" dirty="0">
                <a:solidFill>
                  <a:schemeClr val="tx1"/>
                </a:solidFill>
              </a:rPr>
              <a:t>Client</a:t>
            </a:r>
            <a:endParaRPr lang="x-none" sz="2400" b="1" dirty="0">
              <a:solidFill>
                <a:schemeClr val="tx1"/>
              </a:solidFill>
            </a:endParaRPr>
          </a:p>
        </p:txBody>
      </p:sp>
      <p:sp>
        <p:nvSpPr>
          <p:cNvPr id="5" name="矩形: 折角 4">
            <a:extLst>
              <a:ext uri="{FF2B5EF4-FFF2-40B4-BE49-F238E27FC236}">
                <a16:creationId xmlns:a16="http://schemas.microsoft.com/office/drawing/2014/main" id="{0C8FEEE0-C0ED-D8BD-C5C3-6328486E18BD}"/>
              </a:ext>
            </a:extLst>
          </p:cNvPr>
          <p:cNvSpPr/>
          <p:nvPr/>
        </p:nvSpPr>
        <p:spPr>
          <a:xfrm>
            <a:off x="1437640" y="5379247"/>
            <a:ext cx="670560" cy="1178560"/>
          </a:xfrm>
          <a:prstGeom prst="foldedCorne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0" name="圆柱体 9">
            <a:extLst>
              <a:ext uri="{FF2B5EF4-FFF2-40B4-BE49-F238E27FC236}">
                <a16:creationId xmlns:a16="http://schemas.microsoft.com/office/drawing/2014/main" id="{4B408D47-5EA1-4AA4-D9D3-F1D76E5CE5FA}"/>
              </a:ext>
            </a:extLst>
          </p:cNvPr>
          <p:cNvSpPr/>
          <p:nvPr/>
        </p:nvSpPr>
        <p:spPr>
          <a:xfrm>
            <a:off x="5163064" y="3090106"/>
            <a:ext cx="670560" cy="792480"/>
          </a:xfrm>
          <a:prstGeom prst="can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AU" b="1" dirty="0">
                <a:solidFill>
                  <a:schemeClr val="tx1"/>
                </a:solidFill>
              </a:rPr>
              <a:t>Data</a:t>
            </a:r>
          </a:p>
          <a:p>
            <a:pPr algn="r"/>
            <a:r>
              <a:rPr lang="en-AU" b="1" dirty="0">
                <a:solidFill>
                  <a:schemeClr val="tx1"/>
                </a:solidFill>
              </a:rPr>
              <a:t>base </a:t>
            </a:r>
          </a:p>
        </p:txBody>
      </p:sp>
      <p:sp>
        <p:nvSpPr>
          <p:cNvPr id="11" name="矩形: 折角 10">
            <a:extLst>
              <a:ext uri="{FF2B5EF4-FFF2-40B4-BE49-F238E27FC236}">
                <a16:creationId xmlns:a16="http://schemas.microsoft.com/office/drawing/2014/main" id="{629F3A1F-10C0-3B03-DFC5-F16B89D89207}"/>
              </a:ext>
            </a:extLst>
          </p:cNvPr>
          <p:cNvSpPr/>
          <p:nvPr/>
        </p:nvSpPr>
        <p:spPr>
          <a:xfrm>
            <a:off x="1129692" y="3302070"/>
            <a:ext cx="670560" cy="1178560"/>
          </a:xfrm>
          <a:prstGeom prst="foldedCorne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A814213B-B92D-776A-E0DA-D8EBAC2DB8DC}"/>
              </a:ext>
            </a:extLst>
          </p:cNvPr>
          <p:cNvSpPr/>
          <p:nvPr/>
        </p:nvSpPr>
        <p:spPr>
          <a:xfrm>
            <a:off x="2454820" y="1145214"/>
            <a:ext cx="1696720" cy="15951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AU" sz="2400" b="1" dirty="0">
                <a:solidFill>
                  <a:schemeClr val="tx1"/>
                </a:solidFill>
              </a:rPr>
              <a:t>Client</a:t>
            </a:r>
            <a:endParaRPr lang="x-none" sz="2400" b="1" dirty="0">
              <a:solidFill>
                <a:schemeClr val="tx1"/>
              </a:solidFill>
            </a:endParaRPr>
          </a:p>
        </p:txBody>
      </p:sp>
      <p:sp>
        <p:nvSpPr>
          <p:cNvPr id="14" name="矩形: 折角 13">
            <a:extLst>
              <a:ext uri="{FF2B5EF4-FFF2-40B4-BE49-F238E27FC236}">
                <a16:creationId xmlns:a16="http://schemas.microsoft.com/office/drawing/2014/main" id="{44F5437C-C00D-1908-63EF-CE582AD5CCAC}"/>
              </a:ext>
            </a:extLst>
          </p:cNvPr>
          <p:cNvSpPr/>
          <p:nvPr/>
        </p:nvSpPr>
        <p:spPr>
          <a:xfrm>
            <a:off x="2590088" y="1307421"/>
            <a:ext cx="670560" cy="1178560"/>
          </a:xfrm>
          <a:prstGeom prst="foldedCorne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7" name="矩形: 折角 16">
            <a:extLst>
              <a:ext uri="{FF2B5EF4-FFF2-40B4-BE49-F238E27FC236}">
                <a16:creationId xmlns:a16="http://schemas.microsoft.com/office/drawing/2014/main" id="{332F67C9-7106-CD31-98B9-0A5730E28C02}"/>
              </a:ext>
            </a:extLst>
          </p:cNvPr>
          <p:cNvSpPr/>
          <p:nvPr/>
        </p:nvSpPr>
        <p:spPr>
          <a:xfrm>
            <a:off x="7446265" y="1419476"/>
            <a:ext cx="670560" cy="1178560"/>
          </a:xfrm>
          <a:prstGeom prst="foldedCorne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0" name="矩形: 折角 19">
            <a:extLst>
              <a:ext uri="{FF2B5EF4-FFF2-40B4-BE49-F238E27FC236}">
                <a16:creationId xmlns:a16="http://schemas.microsoft.com/office/drawing/2014/main" id="{B6A237DF-4F3C-E97F-3976-C844F7C25BBF}"/>
              </a:ext>
            </a:extLst>
          </p:cNvPr>
          <p:cNvSpPr/>
          <p:nvPr/>
        </p:nvSpPr>
        <p:spPr>
          <a:xfrm>
            <a:off x="8571041" y="3232799"/>
            <a:ext cx="670560" cy="1178560"/>
          </a:xfrm>
          <a:prstGeom prst="foldedCorne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dirty="0"/>
          </a:p>
        </p:txBody>
      </p:sp>
      <p:sp>
        <p:nvSpPr>
          <p:cNvPr id="23" name="矩形: 折角 22">
            <a:extLst>
              <a:ext uri="{FF2B5EF4-FFF2-40B4-BE49-F238E27FC236}">
                <a16:creationId xmlns:a16="http://schemas.microsoft.com/office/drawing/2014/main" id="{DFE393A8-251C-C64B-766B-78E4C542DA32}"/>
              </a:ext>
            </a:extLst>
          </p:cNvPr>
          <p:cNvSpPr/>
          <p:nvPr/>
        </p:nvSpPr>
        <p:spPr>
          <a:xfrm>
            <a:off x="3736327" y="5379247"/>
            <a:ext cx="670560" cy="1178560"/>
          </a:xfrm>
          <a:prstGeom prst="foldedCorne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6" name="矩形: 折角 25">
            <a:extLst>
              <a:ext uri="{FF2B5EF4-FFF2-40B4-BE49-F238E27FC236}">
                <a16:creationId xmlns:a16="http://schemas.microsoft.com/office/drawing/2014/main" id="{5D6571FD-B557-D8D7-750A-DA970D2A9A48}"/>
              </a:ext>
            </a:extLst>
          </p:cNvPr>
          <p:cNvSpPr/>
          <p:nvPr/>
        </p:nvSpPr>
        <p:spPr>
          <a:xfrm>
            <a:off x="6273800" y="5379247"/>
            <a:ext cx="670560" cy="1178560"/>
          </a:xfrm>
          <a:prstGeom prst="foldedCorne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9" name="矩形: 折角 28">
            <a:extLst>
              <a:ext uri="{FF2B5EF4-FFF2-40B4-BE49-F238E27FC236}">
                <a16:creationId xmlns:a16="http://schemas.microsoft.com/office/drawing/2014/main" id="{D9CF8C55-D494-52C7-300F-AA11D9369C56}"/>
              </a:ext>
            </a:extLst>
          </p:cNvPr>
          <p:cNvSpPr/>
          <p:nvPr/>
        </p:nvSpPr>
        <p:spPr>
          <a:xfrm>
            <a:off x="8662048" y="5464307"/>
            <a:ext cx="670560" cy="1178560"/>
          </a:xfrm>
          <a:prstGeom prst="foldedCorne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6A1CC803-82F3-DA64-8884-63833B666EA8}"/>
              </a:ext>
            </a:extLst>
          </p:cNvPr>
          <p:cNvCxnSpPr>
            <a:cxnSpLocks/>
          </p:cNvCxnSpPr>
          <p:nvPr/>
        </p:nvCxnSpPr>
        <p:spPr>
          <a:xfrm>
            <a:off x="3708808" y="2888979"/>
            <a:ext cx="929822" cy="528876"/>
          </a:xfrm>
          <a:prstGeom prst="straightConnector1">
            <a:avLst/>
          </a:prstGeom>
          <a:ln w="539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箭头连接符 31">
            <a:extLst>
              <a:ext uri="{FF2B5EF4-FFF2-40B4-BE49-F238E27FC236}">
                <a16:creationId xmlns:a16="http://schemas.microsoft.com/office/drawing/2014/main" id="{F1D43F93-B0BE-22A0-D890-FB29DE95129B}"/>
              </a:ext>
            </a:extLst>
          </p:cNvPr>
          <p:cNvCxnSpPr>
            <a:cxnSpLocks/>
          </p:cNvCxnSpPr>
          <p:nvPr/>
        </p:nvCxnSpPr>
        <p:spPr>
          <a:xfrm flipV="1">
            <a:off x="3051172" y="3570539"/>
            <a:ext cx="1593253" cy="260600"/>
          </a:xfrm>
          <a:prstGeom prst="straightConnector1">
            <a:avLst/>
          </a:prstGeom>
          <a:ln w="539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0B096A4D-7479-5326-7387-D1C21218A3E2}"/>
              </a:ext>
            </a:extLst>
          </p:cNvPr>
          <p:cNvCxnSpPr>
            <a:cxnSpLocks/>
          </p:cNvCxnSpPr>
          <p:nvPr/>
        </p:nvCxnSpPr>
        <p:spPr>
          <a:xfrm flipV="1">
            <a:off x="4496753" y="4342543"/>
            <a:ext cx="701218" cy="693215"/>
          </a:xfrm>
          <a:prstGeom prst="straightConnector1">
            <a:avLst/>
          </a:prstGeom>
          <a:ln w="539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箭头连接符 33">
            <a:extLst>
              <a:ext uri="{FF2B5EF4-FFF2-40B4-BE49-F238E27FC236}">
                <a16:creationId xmlns:a16="http://schemas.microsoft.com/office/drawing/2014/main" id="{76AE6187-0839-FC10-6031-B06354E62696}"/>
              </a:ext>
            </a:extLst>
          </p:cNvPr>
          <p:cNvCxnSpPr>
            <a:cxnSpLocks/>
          </p:cNvCxnSpPr>
          <p:nvPr/>
        </p:nvCxnSpPr>
        <p:spPr>
          <a:xfrm flipH="1" flipV="1">
            <a:off x="6253049" y="4342543"/>
            <a:ext cx="667093" cy="702460"/>
          </a:xfrm>
          <a:prstGeom prst="straightConnector1">
            <a:avLst/>
          </a:prstGeom>
          <a:ln w="539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箭头连接符 34">
            <a:extLst>
              <a:ext uri="{FF2B5EF4-FFF2-40B4-BE49-F238E27FC236}">
                <a16:creationId xmlns:a16="http://schemas.microsoft.com/office/drawing/2014/main" id="{DA53D843-1C1F-49A9-C6B4-11FB35961A20}"/>
              </a:ext>
            </a:extLst>
          </p:cNvPr>
          <p:cNvCxnSpPr>
            <a:cxnSpLocks/>
          </p:cNvCxnSpPr>
          <p:nvPr/>
        </p:nvCxnSpPr>
        <p:spPr>
          <a:xfrm flipH="1" flipV="1">
            <a:off x="6815470" y="4028585"/>
            <a:ext cx="2298595" cy="1049172"/>
          </a:xfrm>
          <a:prstGeom prst="straightConnector1">
            <a:avLst/>
          </a:prstGeom>
          <a:ln w="539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箭头连接符 35">
            <a:extLst>
              <a:ext uri="{FF2B5EF4-FFF2-40B4-BE49-F238E27FC236}">
                <a16:creationId xmlns:a16="http://schemas.microsoft.com/office/drawing/2014/main" id="{FBE60092-B030-E942-E38E-ED033C71F149}"/>
              </a:ext>
            </a:extLst>
          </p:cNvPr>
          <p:cNvCxnSpPr>
            <a:cxnSpLocks/>
          </p:cNvCxnSpPr>
          <p:nvPr/>
        </p:nvCxnSpPr>
        <p:spPr>
          <a:xfrm flipV="1">
            <a:off x="2153420" y="4055197"/>
            <a:ext cx="2612789" cy="1026674"/>
          </a:xfrm>
          <a:prstGeom prst="straightConnector1">
            <a:avLst/>
          </a:prstGeom>
          <a:ln w="539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箭头连接符 36">
            <a:extLst>
              <a:ext uri="{FF2B5EF4-FFF2-40B4-BE49-F238E27FC236}">
                <a16:creationId xmlns:a16="http://schemas.microsoft.com/office/drawing/2014/main" id="{5B50AE37-372B-E8B1-6B05-67B45B4ABB38}"/>
              </a:ext>
            </a:extLst>
          </p:cNvPr>
          <p:cNvCxnSpPr>
            <a:cxnSpLocks/>
          </p:cNvCxnSpPr>
          <p:nvPr/>
        </p:nvCxnSpPr>
        <p:spPr>
          <a:xfrm>
            <a:off x="6944360" y="3565252"/>
            <a:ext cx="1513288" cy="139511"/>
          </a:xfrm>
          <a:prstGeom prst="straightConnector1">
            <a:avLst/>
          </a:prstGeom>
          <a:ln w="539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箭头连接符 37">
            <a:extLst>
              <a:ext uri="{FF2B5EF4-FFF2-40B4-BE49-F238E27FC236}">
                <a16:creationId xmlns:a16="http://schemas.microsoft.com/office/drawing/2014/main" id="{C7F90061-EC08-379B-AAB5-85A82F1A11C2}"/>
              </a:ext>
            </a:extLst>
          </p:cNvPr>
          <p:cNvCxnSpPr>
            <a:cxnSpLocks/>
          </p:cNvCxnSpPr>
          <p:nvPr/>
        </p:nvCxnSpPr>
        <p:spPr>
          <a:xfrm flipH="1">
            <a:off x="6982316" y="2921858"/>
            <a:ext cx="982451" cy="237381"/>
          </a:xfrm>
          <a:prstGeom prst="straightConnector1">
            <a:avLst/>
          </a:prstGeom>
          <a:ln w="539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标题 1">
            <a:extLst>
              <a:ext uri="{FF2B5EF4-FFF2-40B4-BE49-F238E27FC236}">
                <a16:creationId xmlns:a16="http://schemas.microsoft.com/office/drawing/2014/main" id="{9755C660-BA8D-46A3-70B0-FAEA61B4A4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846" y="98683"/>
            <a:ext cx="8093152" cy="1325563"/>
          </a:xfrm>
        </p:spPr>
        <p:txBody>
          <a:bodyPr/>
          <a:lstStyle/>
          <a:p>
            <a:r>
              <a:rPr lang="en-AU" dirty="0"/>
              <a:t>Solution – client-server model</a:t>
            </a:r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293795980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5FEB2B-2F18-37D5-EEEB-5BD7211E1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Client server</a:t>
            </a:r>
            <a:endParaRPr lang="x-none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85BD8D5-BB35-8936-FB10-AB67C556F6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sz="4400" dirty="0"/>
              <a:t>A distributed application structure that partitions tasks or workloads between providers of the resource and requestors</a:t>
            </a:r>
          </a:p>
          <a:p>
            <a:r>
              <a:rPr lang="en-AU" sz="4400" dirty="0"/>
              <a:t>Program is split into two parts</a:t>
            </a:r>
          </a:p>
          <a:p>
            <a:pPr lvl="1"/>
            <a:r>
              <a:rPr lang="en-AU" sz="4000" dirty="0"/>
              <a:t>Server – a provider of some function</a:t>
            </a:r>
          </a:p>
          <a:p>
            <a:pPr lvl="1"/>
            <a:r>
              <a:rPr lang="en-AU" sz="4000" dirty="0"/>
              <a:t>Client – requestor of the function</a:t>
            </a:r>
          </a:p>
          <a:p>
            <a:r>
              <a:rPr lang="en-AU" sz="4400" dirty="0"/>
              <a:t>Client and server can be deployed on different machines</a:t>
            </a:r>
          </a:p>
          <a:p>
            <a:r>
              <a:rPr lang="en-AU" sz="4400" dirty="0"/>
              <a:t>Many clients can connect to one server</a:t>
            </a:r>
          </a:p>
          <a:p>
            <a:endParaRPr lang="x-none" sz="4400" dirty="0"/>
          </a:p>
        </p:txBody>
      </p:sp>
    </p:spTree>
    <p:extLst>
      <p:ext uri="{BB962C8B-B14F-4D97-AF65-F5344CB8AC3E}">
        <p14:creationId xmlns:p14="http://schemas.microsoft.com/office/powerpoint/2010/main" val="292377008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5FEB2B-2F18-37D5-EEEB-5BD7211E1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Client server</a:t>
            </a:r>
            <a:endParaRPr lang="x-none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85BD8D5-BB35-8936-FB10-AB67C556F6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sz="4400" dirty="0"/>
              <a:t>A distributed application structure that partitions tasks or workloads between providers of the resource and requestors</a:t>
            </a:r>
          </a:p>
          <a:p>
            <a:r>
              <a:rPr lang="en-AU" sz="4400" dirty="0"/>
              <a:t>Program is </a:t>
            </a:r>
            <a:r>
              <a:rPr lang="en-AU" sz="4400" dirty="0">
                <a:solidFill>
                  <a:srgbClr val="FF0000"/>
                </a:solidFill>
              </a:rPr>
              <a:t>split into two parts</a:t>
            </a:r>
          </a:p>
          <a:p>
            <a:pPr lvl="1"/>
            <a:r>
              <a:rPr lang="en-AU" sz="4000" dirty="0"/>
              <a:t>Server – a provider of some function</a:t>
            </a:r>
          </a:p>
          <a:p>
            <a:pPr lvl="1"/>
            <a:r>
              <a:rPr lang="en-AU" sz="4000" dirty="0"/>
              <a:t>Client – requestor of the function</a:t>
            </a:r>
          </a:p>
          <a:p>
            <a:r>
              <a:rPr lang="en-AU" sz="4400" dirty="0"/>
              <a:t>Client and server can be deployed on different machines</a:t>
            </a:r>
          </a:p>
          <a:p>
            <a:r>
              <a:rPr lang="en-AU" sz="4400" dirty="0"/>
              <a:t>Many clients can connect to one server</a:t>
            </a:r>
          </a:p>
          <a:p>
            <a:endParaRPr lang="x-none" sz="4400" dirty="0"/>
          </a:p>
        </p:txBody>
      </p:sp>
    </p:spTree>
    <p:extLst>
      <p:ext uri="{BB962C8B-B14F-4D97-AF65-F5344CB8AC3E}">
        <p14:creationId xmlns:p14="http://schemas.microsoft.com/office/powerpoint/2010/main" val="298337703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9D6B0-5E0D-4165-ABF5-ECF5AC0766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Towards Service Computing in an Enterprise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C525BB-BE84-4728-801F-A59D3EEDCE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25563" cy="4351338"/>
          </a:xfrm>
        </p:spPr>
        <p:txBody>
          <a:bodyPr>
            <a:normAutofit fontScale="92500" lnSpcReduction="10000"/>
          </a:bodyPr>
          <a:lstStyle/>
          <a:p>
            <a:r>
              <a:rPr lang="en-AU" sz="3600" dirty="0"/>
              <a:t>Internet enabled server and client part of the program  deployed on machines distributed across different networks</a:t>
            </a:r>
          </a:p>
          <a:p>
            <a:r>
              <a:rPr lang="en-AU" sz="3600" dirty="0"/>
              <a:t>More exciting applications became possible, not only in the enterprise domain</a:t>
            </a:r>
            <a:endParaRPr lang="x-none" sz="3600" dirty="0"/>
          </a:p>
          <a:p>
            <a:endParaRPr lang="en-US" sz="3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BF5B70-5776-4AEC-9309-4F60693F19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6063" y="2191839"/>
            <a:ext cx="6372461" cy="4066674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2297D89E-E53E-51AC-341D-274BDD975197}"/>
              </a:ext>
            </a:extLst>
          </p:cNvPr>
          <p:cNvSpPr/>
          <p:nvPr/>
        </p:nvSpPr>
        <p:spPr>
          <a:xfrm>
            <a:off x="6911397" y="3438071"/>
            <a:ext cx="2489202" cy="382529"/>
          </a:xfrm>
          <a:prstGeom prst="rect">
            <a:avLst/>
          </a:prstGeom>
          <a:solidFill>
            <a:srgbClr val="00B050">
              <a:alpha val="26000"/>
            </a:srgb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775015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Towards Service Computing in an Enterprise 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But at the same time, the Internet exposed the limitations of client-server model in large scale dynamic environments, such as</a:t>
            </a:r>
          </a:p>
          <a:p>
            <a:pPr lvl="1"/>
            <a:r>
              <a:rPr lang="en-GB" sz="3200" dirty="0"/>
              <a:t>Scalability issues</a:t>
            </a:r>
          </a:p>
          <a:p>
            <a:pPr lvl="1"/>
            <a:r>
              <a:rPr lang="en-GB" sz="3200" dirty="0"/>
              <a:t>Mobility issues</a:t>
            </a:r>
          </a:p>
          <a:p>
            <a:pPr lvl="1"/>
            <a:r>
              <a:rPr lang="en-GB" sz="3200" dirty="0"/>
              <a:t>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BF5B70-5776-4AEC-9309-4F60693F19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3125" y="3319669"/>
            <a:ext cx="5221910" cy="3332434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2297D89E-E53E-51AC-341D-274BDD975197}"/>
              </a:ext>
            </a:extLst>
          </p:cNvPr>
          <p:cNvSpPr/>
          <p:nvPr/>
        </p:nvSpPr>
        <p:spPr>
          <a:xfrm>
            <a:off x="7555454" y="4321532"/>
            <a:ext cx="2489202" cy="382529"/>
          </a:xfrm>
          <a:prstGeom prst="rect">
            <a:avLst/>
          </a:prstGeom>
          <a:solidFill>
            <a:srgbClr val="00B050">
              <a:alpha val="26000"/>
            </a:srgb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4081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Client-server vs service orientation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sz="3600" dirty="0"/>
              <a:t>The traditional client-server model often lacks well-defined public contracts that are independent of the client or server implementation</a:t>
            </a:r>
          </a:p>
          <a:p>
            <a:pPr lvl="1"/>
            <a:r>
              <a:rPr lang="en-GB" sz="3200" dirty="0"/>
              <a:t>this means a client is tied to a particular server</a:t>
            </a:r>
          </a:p>
          <a:p>
            <a:r>
              <a:rPr lang="en-GB" sz="3600" dirty="0"/>
              <a:t>In Service Computing</a:t>
            </a:r>
          </a:p>
          <a:p>
            <a:pPr lvl="1"/>
            <a:r>
              <a:rPr lang="en-GB" sz="3200" dirty="0"/>
              <a:t>components publish and use services in a peer-to-peer manner </a:t>
            </a:r>
          </a:p>
          <a:p>
            <a:pPr lvl="1"/>
            <a:r>
              <a:rPr lang="en-GB" sz="3200" dirty="0"/>
              <a:t>a client is not tied to a particular server</a:t>
            </a:r>
          </a:p>
          <a:p>
            <a:pPr lvl="1"/>
            <a:r>
              <a:rPr lang="en-GB" sz="3200" dirty="0"/>
              <a:t>service providers are interchangeable</a:t>
            </a:r>
          </a:p>
        </p:txBody>
      </p:sp>
    </p:spTree>
    <p:extLst>
      <p:ext uri="{BB962C8B-B14F-4D97-AF65-F5344CB8AC3E}">
        <p14:creationId xmlns:p14="http://schemas.microsoft.com/office/powerpoint/2010/main" val="231261473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Client-server vs service orientation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200" dirty="0"/>
              <a:t>Traditional client-server – more coupled  </a:t>
            </a:r>
          </a:p>
          <a:p>
            <a:pPr lvl="1"/>
            <a:r>
              <a:rPr lang="en-GB" sz="2800" dirty="0"/>
              <a:t>The server exists for a specific client, without planning for re-use</a:t>
            </a:r>
          </a:p>
          <a:p>
            <a:r>
              <a:rPr lang="en-GB" sz="3200" dirty="0"/>
              <a:t>In service orientation – decoupling</a:t>
            </a:r>
          </a:p>
          <a:p>
            <a:pPr lvl="1"/>
            <a:r>
              <a:rPr lang="en-GB" sz="2800" dirty="0"/>
              <a:t>the server side is very independent of the client </a:t>
            </a:r>
          </a:p>
          <a:p>
            <a:pPr lvl="1"/>
            <a:r>
              <a:rPr lang="en-GB" sz="2800" dirty="0"/>
              <a:t>Many different client types use the same server</a:t>
            </a:r>
          </a:p>
          <a:p>
            <a:pPr lvl="1"/>
            <a:r>
              <a:rPr lang="en-GB" sz="2800" dirty="0"/>
              <a:t>In this way SOA services are designed for reuse </a:t>
            </a:r>
          </a:p>
        </p:txBody>
      </p:sp>
      <p:sp>
        <p:nvSpPr>
          <p:cNvPr id="4" name="Horizontal Scroll 3"/>
          <p:cNvSpPr/>
          <p:nvPr/>
        </p:nvSpPr>
        <p:spPr>
          <a:xfrm>
            <a:off x="7529885" y="5057029"/>
            <a:ext cx="3717235" cy="1097280"/>
          </a:xfrm>
          <a:prstGeom prst="horizontalScroll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altLang="zh-CN" sz="2800" dirty="0">
                <a:solidFill>
                  <a:schemeClr val="tx1"/>
                </a:solidFill>
              </a:rPr>
              <a:t>Coupling = </a:t>
            </a:r>
            <a:r>
              <a:rPr lang="zh-CN" altLang="en-US" sz="2800" dirty="0">
                <a:solidFill>
                  <a:schemeClr val="tx1"/>
                </a:solidFill>
              </a:rPr>
              <a:t>耦合性</a:t>
            </a:r>
          </a:p>
        </p:txBody>
      </p:sp>
    </p:spTree>
    <p:extLst>
      <p:ext uri="{BB962C8B-B14F-4D97-AF65-F5344CB8AC3E}">
        <p14:creationId xmlns:p14="http://schemas.microsoft.com/office/powerpoint/2010/main" val="1923076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Task 1 – develop an app for the drivers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228600" lvl="2">
              <a:spcBef>
                <a:spcPts val="1000"/>
              </a:spcBef>
            </a:pPr>
            <a:r>
              <a:rPr lang="en-GB" sz="3200" dirty="0"/>
              <a:t>Drivers need to deliver the products from the warehouses to the customers</a:t>
            </a:r>
          </a:p>
          <a:p>
            <a:pPr marL="228600" lvl="2">
              <a:spcBef>
                <a:spcPts val="1000"/>
              </a:spcBef>
            </a:pPr>
            <a:r>
              <a:rPr lang="en-GB" sz="3200" dirty="0"/>
              <a:t>The app needs to have some of the functions below</a:t>
            </a:r>
          </a:p>
          <a:p>
            <a:pPr marL="685800" lvl="3">
              <a:spcBef>
                <a:spcPts val="1000"/>
              </a:spcBef>
            </a:pPr>
            <a:r>
              <a:rPr lang="en-GB" sz="2800" dirty="0"/>
              <a:t>Display the addresses of the customers and their purchase orders</a:t>
            </a:r>
          </a:p>
          <a:p>
            <a:pPr marL="685800" lvl="3">
              <a:spcBef>
                <a:spcPts val="1000"/>
              </a:spcBef>
            </a:pPr>
            <a:r>
              <a:rPr lang="en-GB" sz="2800" dirty="0"/>
              <a:t>Display the addresses and inventory level of the warehouses </a:t>
            </a:r>
          </a:p>
          <a:p>
            <a:pPr marL="685800" lvl="3">
              <a:spcBef>
                <a:spcPts val="1000"/>
              </a:spcBef>
            </a:pPr>
            <a:r>
              <a:rPr lang="en-GB" sz="2800" dirty="0"/>
              <a:t>Display the daily tasks - the list of the customers to be visited on a given day</a:t>
            </a:r>
          </a:p>
          <a:p>
            <a:pPr marL="685800" lvl="3">
              <a:spcBef>
                <a:spcPts val="1000"/>
              </a:spcBef>
            </a:pPr>
            <a:r>
              <a:rPr lang="en-GB" sz="2800" dirty="0"/>
              <a:t>Give the driver the best routes for delivery </a:t>
            </a:r>
          </a:p>
          <a:p>
            <a:pPr marL="228600" lvl="2">
              <a:spcBef>
                <a:spcPts val="1000"/>
              </a:spcBef>
            </a:pP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361447996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9D6B0-5E0D-4165-ABF5-ECF5AC0766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Towards Service Computing in an Enterprise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BF5B70-5776-4AEC-9309-4F60693F19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7161" y="1486119"/>
            <a:ext cx="8417716" cy="5371882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2297D89E-E53E-51AC-341D-274BDD975197}"/>
              </a:ext>
            </a:extLst>
          </p:cNvPr>
          <p:cNvSpPr/>
          <p:nvPr/>
        </p:nvSpPr>
        <p:spPr>
          <a:xfrm>
            <a:off x="5880100" y="2717035"/>
            <a:ext cx="698500" cy="369065"/>
          </a:xfrm>
          <a:prstGeom prst="rect">
            <a:avLst/>
          </a:prstGeom>
          <a:solidFill>
            <a:srgbClr val="00B050">
              <a:alpha val="26000"/>
            </a:srgb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sz="1400" dirty="0">
              <a:solidFill>
                <a:schemeClr val="tx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9112C5A7-ECC6-817C-5185-93F929D56275}"/>
              </a:ext>
            </a:extLst>
          </p:cNvPr>
          <p:cNvSpPr/>
          <p:nvPr/>
        </p:nvSpPr>
        <p:spPr>
          <a:xfrm>
            <a:off x="6616700" y="2234435"/>
            <a:ext cx="952500" cy="305565"/>
          </a:xfrm>
          <a:prstGeom prst="rect">
            <a:avLst/>
          </a:prstGeom>
          <a:solidFill>
            <a:srgbClr val="00B050">
              <a:alpha val="26000"/>
            </a:srgb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sz="1400" dirty="0">
              <a:solidFill>
                <a:schemeClr val="tx1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87FDEA9-78C1-BD9C-254F-73B8A5E391A1}"/>
              </a:ext>
            </a:extLst>
          </p:cNvPr>
          <p:cNvSpPr/>
          <p:nvPr/>
        </p:nvSpPr>
        <p:spPr>
          <a:xfrm>
            <a:off x="6024475" y="1743132"/>
            <a:ext cx="952500" cy="305565"/>
          </a:xfrm>
          <a:prstGeom prst="rect">
            <a:avLst/>
          </a:prstGeom>
          <a:solidFill>
            <a:srgbClr val="00B050">
              <a:alpha val="26000"/>
            </a:srgb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sz="1400" dirty="0">
              <a:solidFill>
                <a:schemeClr val="tx1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A4EACBF2-91F2-6BA1-9798-21B89450761B}"/>
              </a:ext>
            </a:extLst>
          </p:cNvPr>
          <p:cNvSpPr/>
          <p:nvPr/>
        </p:nvSpPr>
        <p:spPr>
          <a:xfrm>
            <a:off x="2832100" y="707231"/>
            <a:ext cx="4394200" cy="593150"/>
          </a:xfrm>
          <a:prstGeom prst="rect">
            <a:avLst/>
          </a:prstGeom>
          <a:solidFill>
            <a:srgbClr val="00B050">
              <a:alpha val="26000"/>
            </a:srgb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800632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Object orientation vs service orientation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Object oriented program</a:t>
            </a:r>
            <a:r>
              <a:rPr lang="en-US" altLang="zh-CN" sz="3600" dirty="0"/>
              <a:t>m</a:t>
            </a:r>
            <a:r>
              <a:rPr lang="en-GB" sz="3600" dirty="0" err="1"/>
              <a:t>ing</a:t>
            </a:r>
            <a:r>
              <a:rPr lang="en-GB" sz="3600" dirty="0"/>
              <a:t> is built on the premise that programming problems can be modelled in terms of the objects in the problem domain</a:t>
            </a:r>
          </a:p>
          <a:p>
            <a:pPr lvl="1"/>
            <a:r>
              <a:rPr lang="en-GB" sz="3200" dirty="0"/>
              <a:t>focuses on what things are and how they are constructed</a:t>
            </a:r>
          </a:p>
          <a:p>
            <a:r>
              <a:rPr lang="en-GB" sz="3600" dirty="0"/>
              <a:t>Service oriented programming adds the premise that problems can be modelled in terms of the services that an object provides or uses</a:t>
            </a:r>
          </a:p>
          <a:p>
            <a:pPr lvl="1"/>
            <a:r>
              <a:rPr lang="en-GB" sz="3200" dirty="0"/>
              <a:t>focuses on what things can do</a:t>
            </a:r>
          </a:p>
          <a:p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242328343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Some more history – evolution of challenges in 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5"/>
            <a:ext cx="9824499" cy="4351338"/>
          </a:xfrm>
        </p:spPr>
        <p:txBody>
          <a:bodyPr>
            <a:normAutofit/>
          </a:bodyPr>
          <a:lstStyle/>
          <a:p>
            <a:r>
              <a:rPr lang="en-GB" sz="4400" dirty="0"/>
              <a:t>In the early days of computing, the challenge was to represent information in a machine-readable format that consisted of bits and bytes, called </a:t>
            </a:r>
            <a:r>
              <a:rPr lang="en-GB" sz="4400" dirty="0">
                <a:solidFill>
                  <a:srgbClr val="FF0000"/>
                </a:solidFill>
              </a:rPr>
              <a:t>data</a:t>
            </a:r>
            <a:endParaRPr lang="en-GB" sz="4400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7658" y="4775002"/>
            <a:ext cx="4048703" cy="21326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2281298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Some more history – evolution of challenges in 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5"/>
            <a:ext cx="9574033" cy="4351338"/>
          </a:xfrm>
        </p:spPr>
        <p:txBody>
          <a:bodyPr>
            <a:normAutofit/>
          </a:bodyPr>
          <a:lstStyle/>
          <a:p>
            <a:r>
              <a:rPr lang="en-GB" sz="4400" dirty="0"/>
              <a:t>Over time, there was keen interest in complementing data with meaning, thus transforming it to </a:t>
            </a:r>
            <a:r>
              <a:rPr lang="en-GB" sz="4400" dirty="0">
                <a:solidFill>
                  <a:srgbClr val="FF0000"/>
                </a:solidFill>
              </a:rPr>
              <a:t>information</a:t>
            </a:r>
            <a:endParaRPr lang="en-GB" sz="4400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2344" y="3967705"/>
            <a:ext cx="5729531" cy="2808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349062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7294" y="2925690"/>
            <a:ext cx="6403327" cy="36582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Some more history – evolution of challenges in 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991970" cy="4351338"/>
          </a:xfrm>
        </p:spPr>
        <p:txBody>
          <a:bodyPr>
            <a:normAutofit/>
          </a:bodyPr>
          <a:lstStyle/>
          <a:p>
            <a:r>
              <a:rPr lang="en-GB" sz="3600" dirty="0"/>
              <a:t>With further advances in computing came the idea of adding reasoning to information, thus giving rise to </a:t>
            </a:r>
            <a:r>
              <a:rPr lang="en-GB" sz="3600" dirty="0">
                <a:solidFill>
                  <a:srgbClr val="FF0000"/>
                </a:solidFill>
              </a:rPr>
              <a:t>knowledge</a:t>
            </a: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136603712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254" y="9316"/>
            <a:ext cx="6923746" cy="68393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Some more history – evolution of challenges in 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658016" cy="4351338"/>
          </a:xfrm>
        </p:spPr>
        <p:txBody>
          <a:bodyPr>
            <a:normAutofit lnSpcReduction="10000"/>
          </a:bodyPr>
          <a:lstStyle/>
          <a:p>
            <a:r>
              <a:rPr lang="en-GB" sz="4000" dirty="0"/>
              <a:t>The need for higher levels of abstraction has recently led to the notion of adding action to knowledge, providing a way for knowledge to be useful, resulting in </a:t>
            </a:r>
            <a:r>
              <a:rPr lang="en-GB" sz="4000" dirty="0">
                <a:solidFill>
                  <a:srgbClr val="FF0000"/>
                </a:solidFill>
              </a:rPr>
              <a:t>services</a:t>
            </a:r>
            <a:endParaRPr lang="en-GB" sz="4000" dirty="0"/>
          </a:p>
        </p:txBody>
      </p:sp>
    </p:spTree>
    <p:extLst>
      <p:ext uri="{BB962C8B-B14F-4D97-AF65-F5344CB8AC3E}">
        <p14:creationId xmlns:p14="http://schemas.microsoft.com/office/powerpoint/2010/main" val="1267367029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ABF5B70-5776-4AEC-9309-4F60693F19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511" y="2019631"/>
            <a:ext cx="6697066" cy="4273825"/>
          </a:xfrm>
          <a:prstGeom prst="rect">
            <a:avLst/>
          </a:prstGeom>
        </p:spPr>
      </p:pic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7749" y="2156389"/>
            <a:ext cx="4218031" cy="41370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Trends in IT – towards service computing</a:t>
            </a:r>
          </a:p>
        </p:txBody>
      </p:sp>
    </p:spTree>
    <p:extLst>
      <p:ext uri="{BB962C8B-B14F-4D97-AF65-F5344CB8AC3E}">
        <p14:creationId xmlns:p14="http://schemas.microsoft.com/office/powerpoint/2010/main" val="207498094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A1DB7F-FE88-48EE-98C6-7E6E35E877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Motivation - ENABLE FLEXIBLE, FEDERATED BUSINESS PROCESSES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7DFF14-9440-455E-A057-D9304EA149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491204" cy="4351338"/>
          </a:xfrm>
        </p:spPr>
        <p:txBody>
          <a:bodyPr/>
          <a:lstStyle/>
          <a:p>
            <a:r>
              <a:rPr lang="en-US" dirty="0"/>
              <a:t>Enable flexible, federated business processes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ADFDE7-EAFE-4A08-923C-30CC4941F4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7613" y="1557861"/>
            <a:ext cx="7858305" cy="5188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94574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78CD4-6399-4170-AE39-FC3A7F450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Service orientation in an Enterprise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38FA6D-8DD6-4842-9A6E-2638C1BE26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4992"/>
            <a:ext cx="10515600" cy="4351338"/>
          </a:xfrm>
        </p:spPr>
        <p:txBody>
          <a:bodyPr>
            <a:noAutofit/>
          </a:bodyPr>
          <a:lstStyle/>
          <a:p>
            <a:r>
              <a:rPr lang="en-GB" sz="3200" dirty="0"/>
              <a:t>Enterprises (bank, aviation, restaurant )are made up of a set of Business Processes </a:t>
            </a:r>
          </a:p>
          <a:p>
            <a:pPr lvl="1"/>
            <a:r>
              <a:rPr lang="en-GB" sz="2800" dirty="0"/>
              <a:t>manufacture products </a:t>
            </a:r>
          </a:p>
          <a:p>
            <a:pPr lvl="1"/>
            <a:r>
              <a:rPr lang="en-GB" sz="2800" dirty="0"/>
              <a:t>buy and/or sell </a:t>
            </a:r>
          </a:p>
          <a:p>
            <a:pPr lvl="1"/>
            <a:r>
              <a:rPr lang="en-GB" sz="2800" dirty="0"/>
              <a:t>receive money </a:t>
            </a:r>
          </a:p>
          <a:p>
            <a:pPr lvl="1"/>
            <a:r>
              <a:rPr lang="en-GB" sz="2800" dirty="0"/>
              <a:t>issue invoices</a:t>
            </a:r>
          </a:p>
          <a:p>
            <a:pPr lvl="1"/>
            <a:r>
              <a:rPr lang="en-GB" sz="2800" dirty="0"/>
              <a:t>pay staff </a:t>
            </a:r>
          </a:p>
          <a:p>
            <a:pPr lvl="1"/>
            <a:r>
              <a:rPr lang="en-GB" sz="2800" dirty="0"/>
              <a:t>…</a:t>
            </a:r>
          </a:p>
          <a:p>
            <a:r>
              <a:rPr lang="en-GB" sz="3200" dirty="0"/>
              <a:t>Most of these processes can be broken down into more fundamental discrete building blocks known as </a:t>
            </a:r>
            <a:r>
              <a:rPr lang="en-GB" sz="3200" dirty="0">
                <a:solidFill>
                  <a:srgbClr val="00B050"/>
                </a:solidFill>
              </a:rPr>
              <a:t>services</a:t>
            </a:r>
            <a:r>
              <a:rPr lang="en-GB" sz="3200" dirty="0"/>
              <a:t>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962795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goal of Service Computing</a:t>
            </a:r>
            <a:endParaRPr lang="en-GB" dirty="0"/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3200" dirty="0"/>
              <a:t>Enable IT services and computing technology to perform business services more efficiently and effectively.</a:t>
            </a:r>
            <a:endParaRPr lang="en-US" sz="3200" dirty="0"/>
          </a:p>
          <a:p>
            <a:pPr lvl="1"/>
            <a:r>
              <a:rPr lang="en-GB" sz="2800" dirty="0"/>
              <a:t>How to divide distributed systems to “services” which can be separately invoked through network requests and can provide independent functionalities</a:t>
            </a:r>
          </a:p>
          <a:p>
            <a:pPr lvl="1"/>
            <a:r>
              <a:rPr lang="en-GB" sz="2800" dirty="0"/>
              <a:t>How to manage and evaluate existing services</a:t>
            </a:r>
          </a:p>
          <a:p>
            <a:pPr lvl="1"/>
            <a:r>
              <a:rPr lang="en-GB" sz="2800" dirty="0"/>
              <a:t>How to reuse these services building more complex, composite services</a:t>
            </a:r>
          </a:p>
          <a:p>
            <a:pPr lvl="1"/>
            <a:r>
              <a:rPr lang="en-GB" sz="2800" dirty="0"/>
              <a:t>How to assure quality of services</a:t>
            </a:r>
          </a:p>
        </p:txBody>
      </p:sp>
    </p:spTree>
    <p:extLst>
      <p:ext uri="{BB962C8B-B14F-4D97-AF65-F5344CB8AC3E}">
        <p14:creationId xmlns:p14="http://schemas.microsoft.com/office/powerpoint/2010/main" val="1742554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Task 1 – develop an app for the drivers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228600" lvl="2">
              <a:spcBef>
                <a:spcPts val="1000"/>
              </a:spcBef>
            </a:pPr>
            <a:r>
              <a:rPr lang="en-GB" sz="3200" dirty="0"/>
              <a:t>What modules do you need to develop for this app? </a:t>
            </a:r>
          </a:p>
          <a:p>
            <a:pPr marL="685800" lvl="3">
              <a:spcBef>
                <a:spcPts val="1000"/>
              </a:spcBef>
            </a:pPr>
            <a:r>
              <a:rPr lang="en-GB" sz="2800" dirty="0"/>
              <a:t>Customer database</a:t>
            </a:r>
          </a:p>
          <a:p>
            <a:pPr marL="685800" lvl="3">
              <a:spcBef>
                <a:spcPts val="1000"/>
              </a:spcBef>
            </a:pPr>
            <a:r>
              <a:rPr lang="en-GB" sz="2800" dirty="0"/>
              <a:t>Purchase order database</a:t>
            </a:r>
          </a:p>
          <a:p>
            <a:pPr marL="685800" lvl="3">
              <a:spcBef>
                <a:spcPts val="1000"/>
              </a:spcBef>
            </a:pPr>
            <a:r>
              <a:rPr lang="en-GB" sz="2800" dirty="0"/>
              <a:t>Warehouse database</a:t>
            </a:r>
          </a:p>
          <a:p>
            <a:pPr marL="685800" lvl="3">
              <a:spcBef>
                <a:spcPts val="1000"/>
              </a:spcBef>
            </a:pPr>
            <a:r>
              <a:rPr lang="en-GB" sz="2800" dirty="0"/>
              <a:t>UI to display daily task</a:t>
            </a:r>
          </a:p>
          <a:p>
            <a:pPr marL="685800" lvl="3">
              <a:spcBef>
                <a:spcPts val="1000"/>
              </a:spcBef>
            </a:pPr>
            <a:r>
              <a:rPr lang="en-GB" sz="2800" dirty="0"/>
              <a:t>Map interface to display the delivery route</a:t>
            </a:r>
          </a:p>
          <a:p>
            <a:pPr marL="685800" lvl="3">
              <a:spcBef>
                <a:spcPts val="1000"/>
              </a:spcBef>
            </a:pPr>
            <a:r>
              <a:rPr lang="en-GB" sz="2800" dirty="0"/>
              <a:t>…</a:t>
            </a:r>
          </a:p>
          <a:p>
            <a:pPr marL="685800" lvl="3">
              <a:spcBef>
                <a:spcPts val="1000"/>
              </a:spcBef>
            </a:pPr>
            <a:r>
              <a:rPr lang="en-GB" sz="2800" dirty="0"/>
              <a:t>…</a:t>
            </a:r>
          </a:p>
          <a:p>
            <a:pPr marL="685800" lvl="3">
              <a:spcBef>
                <a:spcPts val="1000"/>
              </a:spcBef>
            </a:pPr>
            <a:endParaRPr lang="en-GB" sz="2800" dirty="0"/>
          </a:p>
          <a:p>
            <a:pPr marL="228600" lvl="2">
              <a:spcBef>
                <a:spcPts val="1000"/>
              </a:spcBef>
            </a:pPr>
            <a:endParaRPr lang="en-GB" sz="3200" dirty="0"/>
          </a:p>
          <a:p>
            <a:pPr marL="228600" lvl="2">
              <a:spcBef>
                <a:spcPts val="1000"/>
              </a:spcBef>
            </a:pPr>
            <a:endParaRPr lang="en-GB" sz="3200" dirty="0"/>
          </a:p>
          <a:p>
            <a:pPr marL="228600" lvl="2">
              <a:spcBef>
                <a:spcPts val="1000"/>
              </a:spcBef>
            </a:pPr>
            <a:endParaRPr lang="en-GB" sz="3200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2202" y="4475746"/>
            <a:ext cx="4239797" cy="23822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ounded Rectangle 48">
            <a:extLst>
              <a:ext uri="{FF2B5EF4-FFF2-40B4-BE49-F238E27FC236}">
                <a16:creationId xmlns:a16="http://schemas.microsoft.com/office/drawing/2014/main" id="{45900752-BF7E-0416-8904-E351CE9FECA0}"/>
              </a:ext>
            </a:extLst>
          </p:cNvPr>
          <p:cNvSpPr/>
          <p:nvPr/>
        </p:nvSpPr>
        <p:spPr>
          <a:xfrm>
            <a:off x="8418174" y="2393607"/>
            <a:ext cx="3307852" cy="184987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tIns="0" rtlCol="0" anchor="t" anchorCtr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Sales App</a:t>
            </a:r>
          </a:p>
        </p:txBody>
      </p:sp>
      <p:sp>
        <p:nvSpPr>
          <p:cNvPr id="5" name="Rectangle 49">
            <a:extLst>
              <a:ext uri="{FF2B5EF4-FFF2-40B4-BE49-F238E27FC236}">
                <a16:creationId xmlns:a16="http://schemas.microsoft.com/office/drawing/2014/main" id="{55681423-D5D4-8428-A2FF-5BD11A4D0F75}"/>
              </a:ext>
            </a:extLst>
          </p:cNvPr>
          <p:cNvSpPr/>
          <p:nvPr/>
        </p:nvSpPr>
        <p:spPr>
          <a:xfrm>
            <a:off x="8548103" y="2777773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Map functions</a:t>
            </a:r>
          </a:p>
        </p:txBody>
      </p:sp>
      <p:sp>
        <p:nvSpPr>
          <p:cNvPr id="6" name="Rectangle 50">
            <a:extLst>
              <a:ext uri="{FF2B5EF4-FFF2-40B4-BE49-F238E27FC236}">
                <a16:creationId xmlns:a16="http://schemas.microsoft.com/office/drawing/2014/main" id="{670E1B38-4CB7-7621-878F-49E8B99CE1F4}"/>
              </a:ext>
            </a:extLst>
          </p:cNvPr>
          <p:cNvSpPr/>
          <p:nvPr/>
        </p:nvSpPr>
        <p:spPr>
          <a:xfrm>
            <a:off x="8548103" y="3296775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3</a:t>
            </a:r>
          </a:p>
        </p:txBody>
      </p:sp>
      <p:sp>
        <p:nvSpPr>
          <p:cNvPr id="7" name="Rectangle 51">
            <a:extLst>
              <a:ext uri="{FF2B5EF4-FFF2-40B4-BE49-F238E27FC236}">
                <a16:creationId xmlns:a16="http://schemas.microsoft.com/office/drawing/2014/main" id="{48FDEB6E-62B4-0875-622C-0EA02E6E6377}"/>
              </a:ext>
            </a:extLst>
          </p:cNvPr>
          <p:cNvSpPr/>
          <p:nvPr/>
        </p:nvSpPr>
        <p:spPr>
          <a:xfrm>
            <a:off x="8548103" y="3794709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6</a:t>
            </a:r>
          </a:p>
        </p:txBody>
      </p:sp>
      <p:sp>
        <p:nvSpPr>
          <p:cNvPr id="8" name="Rectangle 52">
            <a:extLst>
              <a:ext uri="{FF2B5EF4-FFF2-40B4-BE49-F238E27FC236}">
                <a16:creationId xmlns:a16="http://schemas.microsoft.com/office/drawing/2014/main" id="{EA357E7A-9AD1-16A4-DDA9-8F7D1FCE3CA2}"/>
              </a:ext>
            </a:extLst>
          </p:cNvPr>
          <p:cNvSpPr/>
          <p:nvPr/>
        </p:nvSpPr>
        <p:spPr>
          <a:xfrm>
            <a:off x="9593834" y="2777771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1</a:t>
            </a:r>
          </a:p>
        </p:txBody>
      </p:sp>
      <p:sp>
        <p:nvSpPr>
          <p:cNvPr id="9" name="Rectangle 53">
            <a:extLst>
              <a:ext uri="{FF2B5EF4-FFF2-40B4-BE49-F238E27FC236}">
                <a16:creationId xmlns:a16="http://schemas.microsoft.com/office/drawing/2014/main" id="{20F73B15-B498-8956-B563-64F3B21E440A}"/>
              </a:ext>
            </a:extLst>
          </p:cNvPr>
          <p:cNvSpPr/>
          <p:nvPr/>
        </p:nvSpPr>
        <p:spPr>
          <a:xfrm>
            <a:off x="10638862" y="2777773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2</a:t>
            </a:r>
          </a:p>
        </p:txBody>
      </p:sp>
      <p:sp>
        <p:nvSpPr>
          <p:cNvPr id="10" name="Rectangle 54">
            <a:extLst>
              <a:ext uri="{FF2B5EF4-FFF2-40B4-BE49-F238E27FC236}">
                <a16:creationId xmlns:a16="http://schemas.microsoft.com/office/drawing/2014/main" id="{1CBB56FE-8B3E-1C08-ED14-EF5F1D3CFD2C}"/>
              </a:ext>
            </a:extLst>
          </p:cNvPr>
          <p:cNvSpPr/>
          <p:nvPr/>
        </p:nvSpPr>
        <p:spPr>
          <a:xfrm>
            <a:off x="9593834" y="3318542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4</a:t>
            </a:r>
          </a:p>
        </p:txBody>
      </p:sp>
      <p:sp>
        <p:nvSpPr>
          <p:cNvPr id="11" name="Rectangle 55">
            <a:extLst>
              <a:ext uri="{FF2B5EF4-FFF2-40B4-BE49-F238E27FC236}">
                <a16:creationId xmlns:a16="http://schemas.microsoft.com/office/drawing/2014/main" id="{3A132571-6342-A111-8598-99317B18B274}"/>
              </a:ext>
            </a:extLst>
          </p:cNvPr>
          <p:cNvSpPr/>
          <p:nvPr/>
        </p:nvSpPr>
        <p:spPr>
          <a:xfrm>
            <a:off x="10638862" y="3318544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5</a:t>
            </a:r>
          </a:p>
        </p:txBody>
      </p:sp>
      <p:sp>
        <p:nvSpPr>
          <p:cNvPr id="12" name="Rectangle 56">
            <a:extLst>
              <a:ext uri="{FF2B5EF4-FFF2-40B4-BE49-F238E27FC236}">
                <a16:creationId xmlns:a16="http://schemas.microsoft.com/office/drawing/2014/main" id="{DC0C7FC1-7364-BA4D-B683-926A4F9AC813}"/>
              </a:ext>
            </a:extLst>
          </p:cNvPr>
          <p:cNvSpPr/>
          <p:nvPr/>
        </p:nvSpPr>
        <p:spPr>
          <a:xfrm>
            <a:off x="9593834" y="3794708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7</a:t>
            </a:r>
          </a:p>
        </p:txBody>
      </p:sp>
      <p:sp>
        <p:nvSpPr>
          <p:cNvPr id="13" name="Rectangle 57">
            <a:extLst>
              <a:ext uri="{FF2B5EF4-FFF2-40B4-BE49-F238E27FC236}">
                <a16:creationId xmlns:a16="http://schemas.microsoft.com/office/drawing/2014/main" id="{AB6C75F3-7CEC-9009-9763-BFEEA7037D36}"/>
              </a:ext>
            </a:extLst>
          </p:cNvPr>
          <p:cNvSpPr/>
          <p:nvPr/>
        </p:nvSpPr>
        <p:spPr>
          <a:xfrm>
            <a:off x="10638862" y="3794710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164814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Activities in a service lifecycle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pPr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en-GB" sz="3500" dirty="0"/>
              <a:t>business componentization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en-GB" sz="3500" dirty="0"/>
              <a:t>services modelling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en-GB" sz="3500" dirty="0"/>
              <a:t>services creation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en-GB" sz="3500" dirty="0"/>
              <a:t>services realization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en-GB" sz="3500" dirty="0"/>
              <a:t>services annotation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en-GB" sz="3500" dirty="0"/>
              <a:t>services deployment</a:t>
            </a:r>
          </a:p>
          <a:p>
            <a:pPr>
              <a:buFontTx/>
              <a:buChar char="-"/>
            </a:pPr>
            <a:endParaRPr lang="en-GB" sz="3600" i="1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pPr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en-GB" sz="3600" dirty="0"/>
              <a:t>services discovery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en-GB" sz="3600" dirty="0"/>
              <a:t>services composition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en-GB" sz="3600" dirty="0"/>
              <a:t>services delivery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en-GB" sz="3600" dirty="0"/>
              <a:t>service-to-service collaboration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en-GB" sz="3600" dirty="0"/>
              <a:t>services monitoring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en-GB" sz="3600" dirty="0"/>
              <a:t>services optimization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en-GB" sz="3600" dirty="0"/>
              <a:t>services management</a:t>
            </a:r>
          </a:p>
        </p:txBody>
      </p:sp>
    </p:spTree>
    <p:extLst>
      <p:ext uri="{BB962C8B-B14F-4D97-AF65-F5344CB8AC3E}">
        <p14:creationId xmlns:p14="http://schemas.microsoft.com/office/powerpoint/2010/main" val="32916312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440D1-6074-40A0-A878-5603A248C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Importance of Service computing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7F5A8B-3C3A-4097-9887-CFC46CF789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Benefits for enterprises</a:t>
            </a:r>
          </a:p>
          <a:p>
            <a:r>
              <a:rPr lang="en-US" sz="4000" dirty="0"/>
              <a:t>Recent applications and underlying technologies</a:t>
            </a:r>
          </a:p>
          <a:p>
            <a:endParaRPr lang="en-US" sz="4000" dirty="0"/>
          </a:p>
          <a:p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352088508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What are the expected benefits of service computing you can think of based on our discussion so far?</a:t>
            </a:r>
          </a:p>
        </p:txBody>
      </p:sp>
    </p:spTree>
    <p:extLst>
      <p:ext uri="{BB962C8B-B14F-4D97-AF65-F5344CB8AC3E}">
        <p14:creationId xmlns:p14="http://schemas.microsoft.com/office/powerpoint/2010/main" val="2798228164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440D1-6074-40A0-A878-5603A248C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benefits – decreased cost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7F5A8B-3C3A-4097-9887-CFC46CF789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4000" dirty="0"/>
              <a:t>Decreased cost: </a:t>
            </a:r>
          </a:p>
          <a:p>
            <a:pPr lvl="1"/>
            <a:r>
              <a:rPr lang="en-GB" sz="3600" dirty="0"/>
              <a:t>Add value to core investments by leveraging existing assets </a:t>
            </a:r>
          </a:p>
          <a:p>
            <a:pPr lvl="1"/>
            <a:r>
              <a:rPr lang="en-GB" sz="3600" dirty="0"/>
              <a:t>New systems can be built faster for less money</a:t>
            </a:r>
          </a:p>
          <a:p>
            <a:pPr lvl="2"/>
            <a:r>
              <a:rPr lang="en-GB" sz="3200" dirty="0"/>
              <a:t>Reducing integration expense </a:t>
            </a:r>
          </a:p>
          <a:p>
            <a:pPr lvl="2"/>
            <a:r>
              <a:rPr lang="en-GB" sz="3200" dirty="0"/>
              <a:t>Built for flexibility </a:t>
            </a:r>
          </a:p>
          <a:p>
            <a:pPr lvl="2"/>
            <a:r>
              <a:rPr lang="en-GB" sz="3200" dirty="0"/>
              <a:t>Long term value of interoperability</a:t>
            </a:r>
          </a:p>
          <a:p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4239271952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440D1-6074-40A0-A878-5603A248C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benefits – increased productivity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7F5A8B-3C3A-4097-9887-CFC46CF789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4000" dirty="0"/>
              <a:t>Increased employee productivity: </a:t>
            </a:r>
          </a:p>
          <a:p>
            <a:pPr lvl="1"/>
            <a:r>
              <a:rPr lang="en-GB" sz="3600" dirty="0"/>
              <a:t>Built on existing skills </a:t>
            </a:r>
          </a:p>
          <a:p>
            <a:pPr lvl="1"/>
            <a:r>
              <a:rPr lang="en-GB" sz="3600" dirty="0"/>
              <a:t>Consolidate duplicate functionality </a:t>
            </a:r>
          </a:p>
        </p:txBody>
      </p:sp>
    </p:spTree>
    <p:extLst>
      <p:ext uri="{BB962C8B-B14F-4D97-AF65-F5344CB8AC3E}">
        <p14:creationId xmlns:p14="http://schemas.microsoft.com/office/powerpoint/2010/main" val="174792376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440D1-6074-40A0-A878-5603A248C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benefits - partnership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7F5A8B-3C3A-4097-9887-CFC46CF789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4000" dirty="0"/>
              <a:t>Built for partnerships: </a:t>
            </a:r>
          </a:p>
          <a:p>
            <a:pPr lvl="1"/>
            <a:r>
              <a:rPr lang="en-GB" sz="3600" dirty="0"/>
              <a:t>Standards based </a:t>
            </a:r>
          </a:p>
          <a:p>
            <a:pPr lvl="1"/>
            <a:r>
              <a:rPr lang="en-GB" sz="3600" dirty="0"/>
              <a:t>Business relationships expressed via service interactions </a:t>
            </a:r>
          </a:p>
          <a:p>
            <a:pPr lvl="1"/>
            <a:r>
              <a:rPr lang="en-GB" sz="3600" dirty="0"/>
              <a:t>Integration is driven by what is needed, not what is technically possible</a:t>
            </a:r>
          </a:p>
        </p:txBody>
      </p:sp>
    </p:spTree>
    <p:extLst>
      <p:ext uri="{BB962C8B-B14F-4D97-AF65-F5344CB8AC3E}">
        <p14:creationId xmlns:p14="http://schemas.microsoft.com/office/powerpoint/2010/main" val="1925983861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440D1-6074-40A0-A878-5603A248C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benefits – agility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7F5A8B-3C3A-4097-9887-CFC46CF789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Agility - Built for change </a:t>
            </a:r>
          </a:p>
          <a:p>
            <a:pPr lvl="1"/>
            <a:r>
              <a:rPr lang="en-GB" sz="3200" dirty="0"/>
              <a:t>Helps applications evolve over time and last </a:t>
            </a:r>
          </a:p>
          <a:p>
            <a:pPr lvl="1"/>
            <a:r>
              <a:rPr lang="en-GB" sz="3200" dirty="0"/>
              <a:t>Abstract the backend and replace over time </a:t>
            </a:r>
          </a:p>
          <a:p>
            <a:pPr lvl="1"/>
            <a:r>
              <a:rPr lang="en-GB" sz="3200" dirty="0"/>
              <a:t>Focusing on core-competencies </a:t>
            </a:r>
          </a:p>
          <a:p>
            <a:pPr lvl="1"/>
            <a:r>
              <a:rPr lang="en-GB" sz="3200" dirty="0"/>
              <a:t>Incremental implementation approach is supported </a:t>
            </a:r>
          </a:p>
          <a:p>
            <a:pPr lvl="1"/>
            <a:r>
              <a:rPr lang="en-GB" sz="3200" dirty="0"/>
              <a:t>Service Outsourcing – new business model!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518444562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35045-3B57-4E43-AE1E-629C610B3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Technical Benefits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713FAA-894D-4675-B1AA-C860AE48CA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3600" dirty="0"/>
              <a:t>Services Scale </a:t>
            </a:r>
          </a:p>
          <a:p>
            <a:pPr lvl="1"/>
            <a:r>
              <a:rPr lang="en-US" sz="3200" dirty="0"/>
              <a:t>Build scalable, evolvable systems </a:t>
            </a:r>
          </a:p>
          <a:p>
            <a:pPr lvl="1"/>
            <a:r>
              <a:rPr lang="en-US" sz="3200" dirty="0"/>
              <a:t>Scale down to mobile devices </a:t>
            </a:r>
          </a:p>
          <a:p>
            <a:pPr lvl="1"/>
            <a:r>
              <a:rPr lang="en-US" sz="3200" dirty="0"/>
              <a:t>Scale up to for large systems or across organizations </a:t>
            </a:r>
          </a:p>
          <a:p>
            <a:r>
              <a:rPr lang="en-US" sz="3600" dirty="0"/>
              <a:t>Manage complex systems </a:t>
            </a:r>
          </a:p>
          <a:p>
            <a:pPr lvl="1"/>
            <a:r>
              <a:rPr lang="en-US" sz="3200" dirty="0"/>
              <a:t>Does not require centralized services </a:t>
            </a:r>
          </a:p>
          <a:p>
            <a:pPr lvl="1"/>
            <a:r>
              <a:rPr lang="en-US" sz="3200" dirty="0"/>
              <a:t>Empowers users with high end communication </a:t>
            </a:r>
          </a:p>
          <a:p>
            <a:r>
              <a:rPr lang="en-US" sz="3600" dirty="0"/>
              <a:t>Platform independent use </a:t>
            </a:r>
          </a:p>
          <a:p>
            <a:r>
              <a:rPr lang="en-US" sz="3600" dirty="0"/>
              <a:t>Loose Coupling allows flexibility</a:t>
            </a:r>
          </a:p>
        </p:txBody>
      </p:sp>
    </p:spTree>
    <p:extLst>
      <p:ext uri="{BB962C8B-B14F-4D97-AF65-F5344CB8AC3E}">
        <p14:creationId xmlns:p14="http://schemas.microsoft.com/office/powerpoint/2010/main" val="2313513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Benefits for developers and users of service oriented systems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8802" y="2275937"/>
            <a:ext cx="7653283" cy="39141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34978756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Service computing applications</a:t>
            </a:r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Web applications</a:t>
            </a:r>
          </a:p>
          <a:p>
            <a:r>
              <a:rPr lang="en-GB" dirty="0"/>
              <a:t>Mobile applications</a:t>
            </a:r>
          </a:p>
          <a:p>
            <a:r>
              <a:rPr lang="en-GB" dirty="0"/>
              <a:t>Cloud systems</a:t>
            </a:r>
          </a:p>
          <a:p>
            <a:r>
              <a:rPr lang="en-GB" dirty="0"/>
              <a:t>Big data applications</a:t>
            </a:r>
          </a:p>
          <a:p>
            <a:r>
              <a:rPr lang="en-GB" dirty="0" err="1"/>
              <a:t>IoT</a:t>
            </a:r>
            <a:r>
              <a:rPr lang="en-GB" dirty="0"/>
              <a:t> Systems</a:t>
            </a:r>
          </a:p>
          <a:p>
            <a:r>
              <a:rPr lang="en-GB" dirty="0" err="1"/>
              <a:t>Blockchain</a:t>
            </a:r>
            <a:r>
              <a:rPr lang="en-GB" dirty="0"/>
              <a:t> systems</a:t>
            </a:r>
          </a:p>
          <a:p>
            <a:r>
              <a:rPr lang="en-GB" dirty="0"/>
              <a:t>Workflow systems</a:t>
            </a:r>
          </a:p>
          <a:p>
            <a:r>
              <a:rPr lang="en-GB" dirty="0"/>
              <a:t>Other distributed systems</a:t>
            </a:r>
          </a:p>
        </p:txBody>
      </p:sp>
    </p:spTree>
    <p:extLst>
      <p:ext uri="{BB962C8B-B14F-4D97-AF65-F5344CB8AC3E}">
        <p14:creationId xmlns:p14="http://schemas.microsoft.com/office/powerpoint/2010/main" val="19128922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35587" y="4462784"/>
            <a:ext cx="3452261" cy="20300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Task 2 – develop an app for the warehouse employees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185445" cy="4351338"/>
          </a:xfrm>
        </p:spPr>
        <p:txBody>
          <a:bodyPr>
            <a:normAutofit/>
          </a:bodyPr>
          <a:lstStyle/>
          <a:p>
            <a:r>
              <a:rPr lang="en-GB" sz="3600" dirty="0"/>
              <a:t>The warehouses employees need an inventory control system – some of the functions they would like to have </a:t>
            </a:r>
          </a:p>
          <a:p>
            <a:r>
              <a:rPr lang="en-GB" sz="3600" dirty="0"/>
              <a:t>Visualize amount of product available in each warehouse </a:t>
            </a:r>
          </a:p>
          <a:p>
            <a:r>
              <a:rPr lang="en-GB" sz="3600" dirty="0"/>
              <a:t>Visualise production capacity of each factory                         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8507792" y="1979749"/>
            <a:ext cx="3307852" cy="184987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tIns="0" rtlCol="0" anchor="t" anchorCtr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Driver App</a:t>
            </a:r>
          </a:p>
        </p:txBody>
      </p:sp>
      <p:sp>
        <p:nvSpPr>
          <p:cNvPr id="16" name="Rectangle 15"/>
          <p:cNvSpPr/>
          <p:nvPr/>
        </p:nvSpPr>
        <p:spPr>
          <a:xfrm>
            <a:off x="8622267" y="2385682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Map functions</a:t>
            </a:r>
          </a:p>
        </p:txBody>
      </p:sp>
      <p:sp>
        <p:nvSpPr>
          <p:cNvPr id="17" name="Rectangle 16"/>
          <p:cNvSpPr/>
          <p:nvPr/>
        </p:nvSpPr>
        <p:spPr>
          <a:xfrm>
            <a:off x="8622267" y="2904684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3</a:t>
            </a:r>
          </a:p>
        </p:txBody>
      </p:sp>
      <p:sp>
        <p:nvSpPr>
          <p:cNvPr id="18" name="Rectangle 17"/>
          <p:cNvSpPr/>
          <p:nvPr/>
        </p:nvSpPr>
        <p:spPr>
          <a:xfrm>
            <a:off x="8622267" y="3402618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6</a:t>
            </a:r>
          </a:p>
        </p:txBody>
      </p:sp>
      <p:sp>
        <p:nvSpPr>
          <p:cNvPr id="19" name="Rectangle 18"/>
          <p:cNvSpPr/>
          <p:nvPr/>
        </p:nvSpPr>
        <p:spPr>
          <a:xfrm>
            <a:off x="9667998" y="2385680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1</a:t>
            </a:r>
          </a:p>
        </p:txBody>
      </p:sp>
      <p:sp>
        <p:nvSpPr>
          <p:cNvPr id="20" name="Rectangle 19"/>
          <p:cNvSpPr/>
          <p:nvPr/>
        </p:nvSpPr>
        <p:spPr>
          <a:xfrm>
            <a:off x="10713026" y="2385682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2</a:t>
            </a:r>
          </a:p>
        </p:txBody>
      </p:sp>
      <p:sp>
        <p:nvSpPr>
          <p:cNvPr id="21" name="Rectangle 20"/>
          <p:cNvSpPr/>
          <p:nvPr/>
        </p:nvSpPr>
        <p:spPr>
          <a:xfrm>
            <a:off x="9667998" y="2926451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4</a:t>
            </a:r>
          </a:p>
        </p:txBody>
      </p:sp>
      <p:sp>
        <p:nvSpPr>
          <p:cNvPr id="22" name="Rectangle 21"/>
          <p:cNvSpPr/>
          <p:nvPr/>
        </p:nvSpPr>
        <p:spPr>
          <a:xfrm>
            <a:off x="10713026" y="2926453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5</a:t>
            </a:r>
          </a:p>
        </p:txBody>
      </p:sp>
      <p:sp>
        <p:nvSpPr>
          <p:cNvPr id="23" name="Rectangle 22"/>
          <p:cNvSpPr/>
          <p:nvPr/>
        </p:nvSpPr>
        <p:spPr>
          <a:xfrm>
            <a:off x="9667998" y="3402617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7</a:t>
            </a:r>
          </a:p>
        </p:txBody>
      </p:sp>
      <p:sp>
        <p:nvSpPr>
          <p:cNvPr id="24" name="Rectangle 23"/>
          <p:cNvSpPr/>
          <p:nvPr/>
        </p:nvSpPr>
        <p:spPr>
          <a:xfrm>
            <a:off x="10713026" y="3402619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964796546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Underlying technologies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35038"/>
            <a:ext cx="10515600" cy="3782072"/>
          </a:xfrm>
        </p:spPr>
        <p:txBody>
          <a:bodyPr>
            <a:noAutofit/>
          </a:bodyPr>
          <a:lstStyle/>
          <a:p>
            <a:r>
              <a:rPr lang="en-GB" sz="4000" dirty="0"/>
              <a:t>Web services </a:t>
            </a:r>
          </a:p>
          <a:p>
            <a:r>
              <a:rPr lang="en-GB" sz="4000" dirty="0"/>
              <a:t>Service-oriented architecture (SOA)</a:t>
            </a:r>
          </a:p>
          <a:p>
            <a:r>
              <a:rPr lang="en-GB" sz="4000" dirty="0"/>
              <a:t>Cloud computing</a:t>
            </a:r>
          </a:p>
          <a:p>
            <a:r>
              <a:rPr lang="en-GB" sz="4000" dirty="0"/>
              <a:t>Business process modelling</a:t>
            </a:r>
          </a:p>
          <a:p>
            <a:r>
              <a:rPr lang="en-GB" sz="4000" dirty="0"/>
              <a:t>….</a:t>
            </a:r>
          </a:p>
        </p:txBody>
      </p:sp>
    </p:spTree>
    <p:extLst>
      <p:ext uri="{BB962C8B-B14F-4D97-AF65-F5344CB8AC3E}">
        <p14:creationId xmlns:p14="http://schemas.microsoft.com/office/powerpoint/2010/main" val="311030756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can this course benefit you?</a:t>
            </a:r>
          </a:p>
        </p:txBody>
      </p:sp>
    </p:spTree>
    <p:extLst>
      <p:ext uri="{BB962C8B-B14F-4D97-AF65-F5344CB8AC3E}">
        <p14:creationId xmlns:p14="http://schemas.microsoft.com/office/powerpoint/2010/main" val="245159828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Importance to you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Where/when the service computing knowledge/skills/thinking will be needed?</a:t>
            </a:r>
          </a:p>
        </p:txBody>
      </p:sp>
    </p:spTree>
    <p:extLst>
      <p:ext uri="{BB962C8B-B14F-4D97-AF65-F5344CB8AC3E}">
        <p14:creationId xmlns:p14="http://schemas.microsoft.com/office/powerpoint/2010/main" val="473542544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Service computing is based on a premise that problems can be modelled in terms of the services</a:t>
            </a:r>
          </a:p>
          <a:p>
            <a:r>
              <a:rPr lang="en-GB" dirty="0"/>
              <a:t>A service is a self-contained unit of software functionality, or set of functionalities, designed to complete a specific task such as retrieving specified information or executing an operation</a:t>
            </a:r>
          </a:p>
          <a:p>
            <a:r>
              <a:rPr lang="en-GB" dirty="0"/>
              <a:t>Services represent a type of relationships-based interactions (activities) between at least one service provider and one service consumer to achieve a certain business goal or solution objective.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968890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Task 3 – develop an app for the sales team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sales team needs to track the sales, they would like to be able to generate diverse reports such as</a:t>
            </a:r>
          </a:p>
          <a:p>
            <a:pPr lvl="1"/>
            <a:r>
              <a:rPr lang="en-GB" dirty="0"/>
              <a:t>Which customers bought the most/least products in a given period of time</a:t>
            </a:r>
          </a:p>
          <a:p>
            <a:pPr lvl="1"/>
            <a:r>
              <a:rPr lang="en-GB" dirty="0"/>
              <a:t>Which product’s sales were the highest/lowest in a given period of time</a:t>
            </a:r>
          </a:p>
          <a:p>
            <a:pPr lvl="1"/>
            <a:r>
              <a:rPr lang="en-GB" dirty="0"/>
              <a:t>Which city in China were the largest/smallest market for this product</a:t>
            </a: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3371" y="3899647"/>
            <a:ext cx="4691284" cy="28067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ounded Rectangle 48">
            <a:extLst>
              <a:ext uri="{FF2B5EF4-FFF2-40B4-BE49-F238E27FC236}">
                <a16:creationId xmlns:a16="http://schemas.microsoft.com/office/drawing/2014/main" id="{02D7D921-B74C-7558-F8B0-2C11016C6EEC}"/>
              </a:ext>
            </a:extLst>
          </p:cNvPr>
          <p:cNvSpPr/>
          <p:nvPr/>
        </p:nvSpPr>
        <p:spPr>
          <a:xfrm>
            <a:off x="1351718" y="4378109"/>
            <a:ext cx="3307852" cy="184987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tIns="0" rtlCol="0" anchor="t" anchorCtr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Sales App</a:t>
            </a:r>
          </a:p>
        </p:txBody>
      </p:sp>
      <p:sp>
        <p:nvSpPr>
          <p:cNvPr id="5" name="Rectangle 49">
            <a:extLst>
              <a:ext uri="{FF2B5EF4-FFF2-40B4-BE49-F238E27FC236}">
                <a16:creationId xmlns:a16="http://schemas.microsoft.com/office/drawing/2014/main" id="{80142584-FED5-C1AC-FCB1-737241DC8028}"/>
              </a:ext>
            </a:extLst>
          </p:cNvPr>
          <p:cNvSpPr/>
          <p:nvPr/>
        </p:nvSpPr>
        <p:spPr>
          <a:xfrm>
            <a:off x="1495690" y="4765782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Map functions</a:t>
            </a:r>
          </a:p>
        </p:txBody>
      </p:sp>
      <p:sp>
        <p:nvSpPr>
          <p:cNvPr id="6" name="Rectangle 50">
            <a:extLst>
              <a:ext uri="{FF2B5EF4-FFF2-40B4-BE49-F238E27FC236}">
                <a16:creationId xmlns:a16="http://schemas.microsoft.com/office/drawing/2014/main" id="{711F0574-B1F4-BC5C-822C-6522AF3F9DDC}"/>
              </a:ext>
            </a:extLst>
          </p:cNvPr>
          <p:cNvSpPr/>
          <p:nvPr/>
        </p:nvSpPr>
        <p:spPr>
          <a:xfrm>
            <a:off x="1495690" y="5284784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3</a:t>
            </a:r>
          </a:p>
        </p:txBody>
      </p:sp>
      <p:sp>
        <p:nvSpPr>
          <p:cNvPr id="7" name="Rectangle 51">
            <a:extLst>
              <a:ext uri="{FF2B5EF4-FFF2-40B4-BE49-F238E27FC236}">
                <a16:creationId xmlns:a16="http://schemas.microsoft.com/office/drawing/2014/main" id="{3352D4F1-95AE-07D1-35B1-63B398BDB6E5}"/>
              </a:ext>
            </a:extLst>
          </p:cNvPr>
          <p:cNvSpPr/>
          <p:nvPr/>
        </p:nvSpPr>
        <p:spPr>
          <a:xfrm>
            <a:off x="1495690" y="5782718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6</a:t>
            </a:r>
          </a:p>
        </p:txBody>
      </p:sp>
      <p:sp>
        <p:nvSpPr>
          <p:cNvPr id="8" name="Rectangle 52">
            <a:extLst>
              <a:ext uri="{FF2B5EF4-FFF2-40B4-BE49-F238E27FC236}">
                <a16:creationId xmlns:a16="http://schemas.microsoft.com/office/drawing/2014/main" id="{7AA31025-F473-7A50-A9EE-87C82F4D60E4}"/>
              </a:ext>
            </a:extLst>
          </p:cNvPr>
          <p:cNvSpPr/>
          <p:nvPr/>
        </p:nvSpPr>
        <p:spPr>
          <a:xfrm>
            <a:off x="2541421" y="4765780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1</a:t>
            </a:r>
          </a:p>
        </p:txBody>
      </p:sp>
      <p:sp>
        <p:nvSpPr>
          <p:cNvPr id="9" name="Rectangle 53">
            <a:extLst>
              <a:ext uri="{FF2B5EF4-FFF2-40B4-BE49-F238E27FC236}">
                <a16:creationId xmlns:a16="http://schemas.microsoft.com/office/drawing/2014/main" id="{D88D1A16-69AB-6B34-D0FA-92194ECECE74}"/>
              </a:ext>
            </a:extLst>
          </p:cNvPr>
          <p:cNvSpPr/>
          <p:nvPr/>
        </p:nvSpPr>
        <p:spPr>
          <a:xfrm>
            <a:off x="3586449" y="4765782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2</a:t>
            </a:r>
          </a:p>
        </p:txBody>
      </p:sp>
      <p:sp>
        <p:nvSpPr>
          <p:cNvPr id="10" name="Rectangle 54">
            <a:extLst>
              <a:ext uri="{FF2B5EF4-FFF2-40B4-BE49-F238E27FC236}">
                <a16:creationId xmlns:a16="http://schemas.microsoft.com/office/drawing/2014/main" id="{27754B9C-7858-B951-68FE-A3E9F7B8B7E5}"/>
              </a:ext>
            </a:extLst>
          </p:cNvPr>
          <p:cNvSpPr/>
          <p:nvPr/>
        </p:nvSpPr>
        <p:spPr>
          <a:xfrm>
            <a:off x="2541421" y="5306551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4</a:t>
            </a:r>
          </a:p>
        </p:txBody>
      </p:sp>
      <p:sp>
        <p:nvSpPr>
          <p:cNvPr id="11" name="Rectangle 55">
            <a:extLst>
              <a:ext uri="{FF2B5EF4-FFF2-40B4-BE49-F238E27FC236}">
                <a16:creationId xmlns:a16="http://schemas.microsoft.com/office/drawing/2014/main" id="{FA57A6E6-1E4B-0E01-FC6A-907A78A6CA59}"/>
              </a:ext>
            </a:extLst>
          </p:cNvPr>
          <p:cNvSpPr/>
          <p:nvPr/>
        </p:nvSpPr>
        <p:spPr>
          <a:xfrm>
            <a:off x="3586449" y="5306553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5</a:t>
            </a:r>
          </a:p>
        </p:txBody>
      </p:sp>
      <p:sp>
        <p:nvSpPr>
          <p:cNvPr id="12" name="Rectangle 56">
            <a:extLst>
              <a:ext uri="{FF2B5EF4-FFF2-40B4-BE49-F238E27FC236}">
                <a16:creationId xmlns:a16="http://schemas.microsoft.com/office/drawing/2014/main" id="{8DF66E82-01CB-7322-2515-A9B033C63038}"/>
              </a:ext>
            </a:extLst>
          </p:cNvPr>
          <p:cNvSpPr/>
          <p:nvPr/>
        </p:nvSpPr>
        <p:spPr>
          <a:xfrm>
            <a:off x="2541421" y="5782717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7</a:t>
            </a:r>
          </a:p>
        </p:txBody>
      </p:sp>
      <p:sp>
        <p:nvSpPr>
          <p:cNvPr id="13" name="Rectangle 57">
            <a:extLst>
              <a:ext uri="{FF2B5EF4-FFF2-40B4-BE49-F238E27FC236}">
                <a16:creationId xmlns:a16="http://schemas.microsoft.com/office/drawing/2014/main" id="{EA374491-4008-3D79-3A62-594557F9D670}"/>
              </a:ext>
            </a:extLst>
          </p:cNvPr>
          <p:cNvSpPr/>
          <p:nvPr/>
        </p:nvSpPr>
        <p:spPr>
          <a:xfrm>
            <a:off x="3586449" y="5782719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242112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2887</Words>
  <Application>Microsoft Office PowerPoint</Application>
  <PresentationFormat>宽屏</PresentationFormat>
  <Paragraphs>522</Paragraphs>
  <Slides>83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83</vt:i4>
      </vt:variant>
    </vt:vector>
  </HeadingPairs>
  <TitlesOfParts>
    <vt:vector size="93" baseType="lpstr">
      <vt:lpstr>-apple-system</vt:lpstr>
      <vt:lpstr>RedHatText</vt:lpstr>
      <vt:lpstr>等线</vt:lpstr>
      <vt:lpstr>等线 Light</vt:lpstr>
      <vt:lpstr>Arial</vt:lpstr>
      <vt:lpstr>Calibri</vt:lpstr>
      <vt:lpstr>Calibri Light</vt:lpstr>
      <vt:lpstr>Wingdings</vt:lpstr>
      <vt:lpstr>Office 主题​​</vt:lpstr>
      <vt:lpstr>Office Theme</vt:lpstr>
      <vt:lpstr>Service computing</vt:lpstr>
      <vt:lpstr>Service computing main concepts</vt:lpstr>
      <vt:lpstr>Service</vt:lpstr>
      <vt:lpstr>What is Service Computing?</vt:lpstr>
      <vt:lpstr>Consider this example</vt:lpstr>
      <vt:lpstr>Task 1 – develop an app for the drivers </vt:lpstr>
      <vt:lpstr>Task 1 – develop an app for the drivers </vt:lpstr>
      <vt:lpstr>Task 2 – develop an app for the warehouse employees </vt:lpstr>
      <vt:lpstr>Task 3 – develop an app for the sales team </vt:lpstr>
      <vt:lpstr>PowerPoint 演示文稿</vt:lpstr>
      <vt:lpstr>PowerPoint 演示文稿</vt:lpstr>
      <vt:lpstr>Abstracting commonly used functions</vt:lpstr>
      <vt:lpstr>PowerPoint 演示文稿</vt:lpstr>
      <vt:lpstr>PowerPoint 演示文稿</vt:lpstr>
      <vt:lpstr>Towards service orientation</vt:lpstr>
      <vt:lpstr>Service (definition 1)</vt:lpstr>
      <vt:lpstr>PowerPoint 演示文稿</vt:lpstr>
      <vt:lpstr>PowerPoint 演示文稿</vt:lpstr>
      <vt:lpstr>Service (definition 1)</vt:lpstr>
      <vt:lpstr>Service (definition 2)</vt:lpstr>
      <vt:lpstr>Service (definition 2-cont.)</vt:lpstr>
      <vt:lpstr>Service oriented architecture</vt:lpstr>
      <vt:lpstr>Service oriented architecture</vt:lpstr>
      <vt:lpstr>PowerPoint 演示文稿</vt:lpstr>
      <vt:lpstr>Let’s come back to our example - App 1</vt:lpstr>
      <vt:lpstr>Let’s come back to our example - App 1</vt:lpstr>
      <vt:lpstr>Baidu Map as a service - cases</vt:lpstr>
      <vt:lpstr>Service oriented architecture</vt:lpstr>
      <vt:lpstr>How you can build applications with service orientation</vt:lpstr>
      <vt:lpstr>What is Service Computing?</vt:lpstr>
      <vt:lpstr>Service computing importance</vt:lpstr>
      <vt:lpstr>A bit of history</vt:lpstr>
      <vt:lpstr>Towards Service Computing in an Enterprise </vt:lpstr>
      <vt:lpstr>Towards Service Computing in an Enterprise </vt:lpstr>
      <vt:lpstr>How programs were written in 60s? </vt:lpstr>
      <vt:lpstr>Main Frame </vt:lpstr>
      <vt:lpstr>Main Frame </vt:lpstr>
      <vt:lpstr>Main Frame </vt:lpstr>
      <vt:lpstr>Main Frame </vt:lpstr>
      <vt:lpstr>Main Frame </vt:lpstr>
      <vt:lpstr>Main Frame </vt:lpstr>
      <vt:lpstr>Main Frame - disadvantages</vt:lpstr>
      <vt:lpstr>Towards Service Computing in an Enterprise </vt:lpstr>
      <vt:lpstr>Personal Computer</vt:lpstr>
      <vt:lpstr>What are the problems with PC?</vt:lpstr>
      <vt:lpstr>What if you need to make some changes to the database on multiple PCs?</vt:lpstr>
      <vt:lpstr>What if you need to make some changes to the database? – maintenance problem</vt:lpstr>
      <vt:lpstr>What if your program cannot run on limited hardware?</vt:lpstr>
      <vt:lpstr>What if your program cannot run on limited hardware? – performance problem</vt:lpstr>
      <vt:lpstr>Personal Computer</vt:lpstr>
      <vt:lpstr>Towards Service Computing in an Enterprise </vt:lpstr>
      <vt:lpstr>What if you need to make some changes to the database? – maintenance problem</vt:lpstr>
      <vt:lpstr>Solution – client-server model</vt:lpstr>
      <vt:lpstr>Client server</vt:lpstr>
      <vt:lpstr>Client server</vt:lpstr>
      <vt:lpstr>Towards Service Computing in an Enterprise </vt:lpstr>
      <vt:lpstr>Towards Service Computing in an Enterprise </vt:lpstr>
      <vt:lpstr>Client-server vs service orientation</vt:lpstr>
      <vt:lpstr>Client-server vs service orientation</vt:lpstr>
      <vt:lpstr>Towards Service Computing in an Enterprise </vt:lpstr>
      <vt:lpstr>Object orientation vs service orientation</vt:lpstr>
      <vt:lpstr>Some more history – evolution of challenges in IT</vt:lpstr>
      <vt:lpstr>Some more history – evolution of challenges in IT</vt:lpstr>
      <vt:lpstr>Some more history – evolution of challenges in IT</vt:lpstr>
      <vt:lpstr>Some more history – evolution of challenges in IT</vt:lpstr>
      <vt:lpstr>Trends in IT – towards service computing</vt:lpstr>
      <vt:lpstr>Motivation - ENABLE FLEXIBLE, FEDERATED BUSINESS PROCESSES</vt:lpstr>
      <vt:lpstr>Service orientation in an Enterprise</vt:lpstr>
      <vt:lpstr>The goal of Service Computing</vt:lpstr>
      <vt:lpstr>Activities in a service lifecycle</vt:lpstr>
      <vt:lpstr>Importance of Service computing</vt:lpstr>
      <vt:lpstr>PowerPoint 演示文稿</vt:lpstr>
      <vt:lpstr>Business benefits – decreased cost</vt:lpstr>
      <vt:lpstr>Business benefits – increased productivity</vt:lpstr>
      <vt:lpstr>Business benefits - partnership</vt:lpstr>
      <vt:lpstr>Business benefits – agility </vt:lpstr>
      <vt:lpstr>Technical Benefits</vt:lpstr>
      <vt:lpstr>Benefits for developers and users of service oriented systems</vt:lpstr>
      <vt:lpstr>Service computing applications</vt:lpstr>
      <vt:lpstr>Underlying technologies</vt:lpstr>
      <vt:lpstr>How can this course benefit you?</vt:lpstr>
      <vt:lpstr>Importance to you 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Service computing</dc:title>
  <dc:creator>刘玄昊</dc:creator>
  <cp:lastModifiedBy>刘玄昊</cp:lastModifiedBy>
  <cp:revision>10</cp:revision>
  <dcterms:created xsi:type="dcterms:W3CDTF">2023-04-22T16:00:39Z</dcterms:created>
  <dcterms:modified xsi:type="dcterms:W3CDTF">2023-04-22T17:26:49Z</dcterms:modified>
</cp:coreProperties>
</file>

<file path=docProps/thumbnail.jpeg>
</file>